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0" r:id="rId3"/>
    <p:sldId id="259" r:id="rId4"/>
    <p:sldId id="265" r:id="rId5"/>
    <p:sldId id="266" r:id="rId6"/>
    <p:sldId id="264" r:id="rId7"/>
    <p:sldId id="261" r:id="rId8"/>
    <p:sldId id="263" r:id="rId9"/>
    <p:sldId id="258" r:id="rId10"/>
    <p:sldId id="262"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snapToGrid="0" showGuides="1">
      <p:cViewPr varScale="1">
        <p:scale>
          <a:sx n="113" d="100"/>
          <a:sy n="113" d="100"/>
        </p:scale>
        <p:origin x="114" y="6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C2CA0-8865-48D3-BA0D-D862B2A775D6}" type="datetimeFigureOut">
              <a:rPr kumimoji="1" lang="ja-JP" altLang="en-US" smtClean="0"/>
              <a:t>2020/7/24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98CA4-C63C-4C27-8053-8322A0FBDA78}" type="slidenum">
              <a:rPr kumimoji="1" lang="ja-JP" altLang="en-US" smtClean="0"/>
              <a:t>‹#›</a:t>
            </a:fld>
            <a:endParaRPr kumimoji="1" lang="ja-JP" altLang="en-US"/>
          </a:p>
        </p:txBody>
      </p:sp>
    </p:spTree>
    <p:extLst>
      <p:ext uri="{BB962C8B-B14F-4D97-AF65-F5344CB8AC3E}">
        <p14:creationId xmlns:p14="http://schemas.microsoft.com/office/powerpoint/2010/main" val="22022118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6E515DF-36FE-4A6B-A1C9-3DB875D89FFA}" type="slidenum">
              <a:rPr kumimoji="1" lang="ja-JP" altLang="en-US" smtClean="0"/>
              <a:t>4</a:t>
            </a:fld>
            <a:endParaRPr kumimoji="1" lang="ja-JP" altLang="en-US"/>
          </a:p>
        </p:txBody>
      </p:sp>
    </p:spTree>
    <p:extLst>
      <p:ext uri="{BB962C8B-B14F-4D97-AF65-F5344CB8AC3E}">
        <p14:creationId xmlns:p14="http://schemas.microsoft.com/office/powerpoint/2010/main" val="1004749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E20390E-360F-46F9-80B3-C9FDF19A9AC7}" type="datetimeFigureOut">
              <a:rPr kumimoji="1" lang="ja-JP" altLang="en-US" smtClean="0"/>
              <a:t>2020/7/24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4202952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E20390E-360F-46F9-80B3-C9FDF19A9AC7}" type="datetimeFigureOut">
              <a:rPr kumimoji="1" lang="ja-JP" altLang="en-US" smtClean="0"/>
              <a:t>2020/7/24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533626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E20390E-360F-46F9-80B3-C9FDF19A9AC7}" type="datetimeFigureOut">
              <a:rPr kumimoji="1" lang="ja-JP" altLang="en-US" smtClean="0"/>
              <a:t>2020/7/24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2490199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E20390E-360F-46F9-80B3-C9FDF19A9AC7}" type="datetimeFigureOut">
              <a:rPr kumimoji="1" lang="ja-JP" altLang="en-US" smtClean="0"/>
              <a:t>2020/7/24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331254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E20390E-360F-46F9-80B3-C9FDF19A9AC7}" type="datetimeFigureOut">
              <a:rPr kumimoji="1" lang="ja-JP" altLang="en-US" smtClean="0"/>
              <a:t>2020/7/24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611911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E20390E-360F-46F9-80B3-C9FDF19A9AC7}" type="datetimeFigureOut">
              <a:rPr kumimoji="1" lang="ja-JP" altLang="en-US" smtClean="0"/>
              <a:t>2020/7/24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4066714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E20390E-360F-46F9-80B3-C9FDF19A9AC7}" type="datetimeFigureOut">
              <a:rPr kumimoji="1" lang="ja-JP" altLang="en-US" smtClean="0"/>
              <a:t>2020/7/24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984154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E20390E-360F-46F9-80B3-C9FDF19A9AC7}" type="datetimeFigureOut">
              <a:rPr kumimoji="1" lang="ja-JP" altLang="en-US" smtClean="0"/>
              <a:t>2020/7/24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2339652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E20390E-360F-46F9-80B3-C9FDF19A9AC7}" type="datetimeFigureOut">
              <a:rPr kumimoji="1" lang="ja-JP" altLang="en-US" smtClean="0"/>
              <a:t>2020/7/24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3444300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E20390E-360F-46F9-80B3-C9FDF19A9AC7}" type="datetimeFigureOut">
              <a:rPr kumimoji="1" lang="ja-JP" altLang="en-US" smtClean="0"/>
              <a:t>2020/7/24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819844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E20390E-360F-46F9-80B3-C9FDF19A9AC7}" type="datetimeFigureOut">
              <a:rPr kumimoji="1" lang="ja-JP" altLang="en-US" smtClean="0"/>
              <a:t>2020/7/24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3747511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20390E-360F-46F9-80B3-C9FDF19A9AC7}" type="datetimeFigureOut">
              <a:rPr kumimoji="1" lang="ja-JP" altLang="en-US" smtClean="0"/>
              <a:t>2020/7/24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C0E6A-6FAA-435A-809C-39F413DFF7F9}" type="slidenum">
              <a:rPr kumimoji="1" lang="ja-JP" altLang="en-US" smtClean="0"/>
              <a:t>‹#›</a:t>
            </a:fld>
            <a:endParaRPr kumimoji="1" lang="ja-JP" altLang="en-US"/>
          </a:p>
        </p:txBody>
      </p:sp>
    </p:spTree>
    <p:extLst>
      <p:ext uri="{BB962C8B-B14F-4D97-AF65-F5344CB8AC3E}">
        <p14:creationId xmlns:p14="http://schemas.microsoft.com/office/powerpoint/2010/main" val="2759296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trawberryfields.ai/" TargetMode="External"/><Relationship Id="rId7" Type="http://schemas.openxmlformats.org/officeDocument/2006/relationships/image" Target="../media/image6.png"/><Relationship Id="rId2" Type="http://schemas.openxmlformats.org/officeDocument/2006/relationships/hyperlink" Target="http://pennylane.ai/" TargetMode="Externa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0.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516467" y="19446"/>
            <a:ext cx="11399913" cy="584775"/>
          </a:xfrm>
          <a:prstGeom prst="rect">
            <a:avLst/>
          </a:prstGeom>
          <a:noFill/>
        </p:spPr>
        <p:txBody>
          <a:bodyPr wrap="square" rtlCol="0">
            <a:spAutoFit/>
          </a:bodyPr>
          <a:lstStyle/>
          <a:p>
            <a:pPr algn="ctr"/>
            <a:r>
              <a:rPr lang="ja-JP" altLang="en-US" sz="3200" dirty="0" smtClean="0">
                <a:latin typeface="UD デジタル 教科書体 NK-B" panose="02020700000000000000" pitchFamily="18" charset="-128"/>
                <a:ea typeface="UD デジタル 教科書体 NK-B" panose="02020700000000000000" pitchFamily="18" charset="-128"/>
              </a:rPr>
              <a:t>量子コンピュータ＆量子アルゴリズムの「金融」実証検証</a:t>
            </a:r>
            <a:endParaRPr kumimoji="1" lang="ja-JP" altLang="en-US" sz="3200" dirty="0">
              <a:latin typeface="UD デジタル 教科書体 NK-B" panose="02020700000000000000" pitchFamily="18" charset="-128"/>
              <a:ea typeface="UD デジタル 教科書体 NK-B" panose="02020700000000000000" pitchFamily="18" charset="-128"/>
            </a:endParaRPr>
          </a:p>
        </p:txBody>
      </p:sp>
      <p:sp>
        <p:nvSpPr>
          <p:cNvPr id="7" name="正方形/長方形 6"/>
          <p:cNvSpPr/>
          <p:nvPr/>
        </p:nvSpPr>
        <p:spPr>
          <a:xfrm>
            <a:off x="389103" y="544742"/>
            <a:ext cx="1916349" cy="8560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err="1" smtClean="0">
                <a:solidFill>
                  <a:schemeClr val="tx1"/>
                </a:solidFill>
                <a:latin typeface="UD デジタル 教科書体 NK-B" panose="02020700000000000000" pitchFamily="18" charset="-128"/>
                <a:ea typeface="UD デジタル 教科書体 NK-B" panose="02020700000000000000" pitchFamily="18" charset="-128"/>
              </a:rPr>
              <a:t>PoC</a:t>
            </a:r>
            <a:r>
              <a:rPr kumimoji="1" lang="ja-JP" altLang="en-US" sz="2400" dirty="0" smtClean="0">
                <a:solidFill>
                  <a:schemeClr val="tx1"/>
                </a:solidFill>
                <a:latin typeface="UD デジタル 教科書体 NK-B" panose="02020700000000000000" pitchFamily="18" charset="-128"/>
                <a:ea typeface="UD デジタル 教科書体 NK-B" panose="02020700000000000000" pitchFamily="18" charset="-128"/>
              </a:rPr>
              <a:t>の目的</a:t>
            </a:r>
            <a:endParaRPr kumimoji="1" lang="ja-JP" altLang="en-US" sz="24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9" name="正方形/長方形 8"/>
          <p:cNvSpPr/>
          <p:nvPr/>
        </p:nvSpPr>
        <p:spPr>
          <a:xfrm>
            <a:off x="2305450" y="1399755"/>
            <a:ext cx="9610933" cy="1332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・量子コンピュータと量子アルゴリズムを具体的な事業に適用するノウハウと人材の育成。</a:t>
            </a:r>
            <a:endParaRPr lang="en-US" altLang="ja-JP" sz="2000" dirty="0" smtClean="0">
              <a:solidFill>
                <a:schemeClr val="tx1"/>
              </a:solidFill>
              <a:latin typeface="UD デジタル 教科書体 NK-B" panose="02020700000000000000" pitchFamily="18" charset="-128"/>
              <a:ea typeface="UD デジタル 教科書体 NK-B" panose="02020700000000000000" pitchFamily="18" charset="-128"/>
            </a:endParaRPr>
          </a:p>
          <a:p>
            <a:r>
              <a:rPr kumimoji="1"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・量子コンピュータを利用した</a:t>
            </a:r>
            <a:r>
              <a:rPr kumimoji="1" lang="en-US" altLang="ja-JP" sz="2000" dirty="0" smtClean="0">
                <a:solidFill>
                  <a:schemeClr val="tx1"/>
                </a:solidFill>
                <a:latin typeface="UD デジタル 教科書体 NK-B" panose="02020700000000000000" pitchFamily="18" charset="-128"/>
                <a:ea typeface="UD デジタル 教科書体 NK-B" panose="02020700000000000000" pitchFamily="18" charset="-128"/>
              </a:rPr>
              <a:t>DX</a:t>
            </a:r>
            <a:r>
              <a:rPr kumimoji="1"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事業戦略の実現に向けた営業支援。</a:t>
            </a:r>
            <a:endParaRPr kumimoji="1" lang="en-US" altLang="ja-JP" sz="2000" dirty="0" smtClean="0">
              <a:solidFill>
                <a:schemeClr val="tx1"/>
              </a:solidFill>
              <a:latin typeface="UD デジタル 教科書体 NK-B" panose="02020700000000000000" pitchFamily="18" charset="-128"/>
              <a:ea typeface="UD デジタル 教科書体 NK-B" panose="02020700000000000000" pitchFamily="18" charset="-128"/>
            </a:endParaRPr>
          </a:p>
          <a:p>
            <a:r>
              <a:rPr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・モビリティ（鉱山自動運転）ビジネスで利用され競争優位性を獲得している事。</a:t>
            </a:r>
            <a:endParaRPr lang="en-US" altLang="ja-JP" sz="2000" dirty="0" smtClean="0">
              <a:solidFill>
                <a:schemeClr val="tx1"/>
              </a:solidFill>
              <a:latin typeface="UD デジタル 教科書体 NK-B" panose="02020700000000000000" pitchFamily="18" charset="-128"/>
              <a:ea typeface="UD デジタル 教科書体 NK-B" panose="02020700000000000000" pitchFamily="18" charset="-128"/>
            </a:endParaRPr>
          </a:p>
          <a:p>
            <a:r>
              <a:rPr kumimoji="1"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・金融リテール部門、</a:t>
            </a:r>
            <a:r>
              <a:rPr kumimoji="1" lang="en-US" altLang="ja-JP" sz="2000" dirty="0" smtClean="0">
                <a:solidFill>
                  <a:schemeClr val="tx1"/>
                </a:solidFill>
                <a:latin typeface="UD デジタル 教科書体 NK-B" panose="02020700000000000000" pitchFamily="18" charset="-128"/>
                <a:ea typeface="UD デジタル 教科書体 NK-B" panose="02020700000000000000" pitchFamily="18" charset="-128"/>
              </a:rPr>
              <a:t>LIBOR</a:t>
            </a:r>
            <a:r>
              <a:rPr kumimoji="1"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公表停止に係るソリューションを提供できている事。</a:t>
            </a:r>
            <a:endParaRPr kumimoji="1" lang="ja-JP" altLang="en-US" sz="20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5" name="正方形/長方形 4"/>
          <p:cNvSpPr/>
          <p:nvPr/>
        </p:nvSpPr>
        <p:spPr>
          <a:xfrm>
            <a:off x="389101" y="1399755"/>
            <a:ext cx="1916349" cy="13326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err="1" smtClean="0">
                <a:solidFill>
                  <a:schemeClr val="tx1"/>
                </a:solidFill>
                <a:latin typeface="UD デジタル 教科書体 NK-B" panose="02020700000000000000" pitchFamily="18" charset="-128"/>
                <a:ea typeface="UD デジタル 教科書体 NK-B" panose="02020700000000000000" pitchFamily="18" charset="-128"/>
              </a:rPr>
              <a:t>PoC</a:t>
            </a:r>
            <a:endParaRPr kumimoji="1" lang="en-US" altLang="ja-JP" sz="2400" dirty="0" smtClean="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2400" dirty="0" smtClean="0">
                <a:solidFill>
                  <a:schemeClr val="tx1"/>
                </a:solidFill>
                <a:latin typeface="UD デジタル 教科書体 NK-B" panose="02020700000000000000" pitchFamily="18" charset="-128"/>
                <a:ea typeface="UD デジタル 教科書体 NK-B" panose="02020700000000000000" pitchFamily="18" charset="-128"/>
              </a:rPr>
              <a:t>ゴール</a:t>
            </a:r>
            <a:endParaRPr kumimoji="1" lang="ja-JP" altLang="en-US" sz="24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11" name="正方形/長方形 10"/>
          <p:cNvSpPr/>
          <p:nvPr/>
        </p:nvSpPr>
        <p:spPr>
          <a:xfrm>
            <a:off x="2305451" y="544740"/>
            <a:ext cx="9610933" cy="8560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smtClean="0">
                <a:solidFill>
                  <a:schemeClr val="tx1"/>
                </a:solidFill>
                <a:latin typeface="UD デジタル 教科書体 NK-B" panose="02020700000000000000" pitchFamily="18" charset="-128"/>
                <a:ea typeface="UD デジタル 教科書体 NK-B" panose="02020700000000000000" pitchFamily="18" charset="-128"/>
              </a:rPr>
              <a:t>三井物産に於ける</a:t>
            </a:r>
            <a:r>
              <a:rPr kumimoji="1" lang="en-US" altLang="ja-JP" sz="2000" b="1" dirty="0" smtClean="0">
                <a:solidFill>
                  <a:schemeClr val="tx1"/>
                </a:solidFill>
                <a:latin typeface="UD デジタル 教科書体 NK-B" panose="02020700000000000000" pitchFamily="18" charset="-128"/>
                <a:ea typeface="UD デジタル 教科書体 NK-B" panose="02020700000000000000" pitchFamily="18" charset="-128"/>
              </a:rPr>
              <a:t>DX</a:t>
            </a:r>
            <a:r>
              <a:rPr kumimoji="1" lang="ja-JP" altLang="en-US" sz="2000" b="1" dirty="0" smtClean="0">
                <a:solidFill>
                  <a:schemeClr val="tx1"/>
                </a:solidFill>
                <a:latin typeface="UD デジタル 教科書体 NK-B" panose="02020700000000000000" pitchFamily="18" charset="-128"/>
                <a:ea typeface="UD デジタル 教科書体 NK-B" panose="02020700000000000000" pitchFamily="18" charset="-128"/>
              </a:rPr>
              <a:t>戦略推進に資する量子コンピュータと量子アルゴリズムの有効性を</a:t>
            </a:r>
            <a:r>
              <a:rPr kumimoji="1" lang="en-US" altLang="ja-JP" sz="2000" b="1" dirty="0" smtClean="0">
                <a:solidFill>
                  <a:schemeClr val="tx1"/>
                </a:solidFill>
                <a:latin typeface="UD デジタル 教科書体 NK-B" panose="02020700000000000000" pitchFamily="18" charset="-128"/>
                <a:ea typeface="UD デジタル 教科書体 NK-B" panose="02020700000000000000" pitchFamily="18" charset="-128"/>
              </a:rPr>
              <a:t>Xa</a:t>
            </a:r>
            <a:r>
              <a:rPr lang="en-US" altLang="ja-JP" sz="2000" b="1" dirty="0" smtClean="0">
                <a:solidFill>
                  <a:schemeClr val="tx1"/>
                </a:solidFill>
                <a:latin typeface="UD デジタル 教科書体 NK-B" panose="02020700000000000000" pitchFamily="18" charset="-128"/>
                <a:ea typeface="UD デジタル 教科書体 NK-B" panose="02020700000000000000" pitchFamily="18" charset="-128"/>
              </a:rPr>
              <a:t>nadu</a:t>
            </a:r>
            <a:r>
              <a:rPr lang="ja-JP" altLang="en-US" sz="2000" b="1" dirty="0" smtClean="0">
                <a:solidFill>
                  <a:schemeClr val="tx1"/>
                </a:solidFill>
                <a:latin typeface="UD デジタル 教科書体 NK-B" panose="02020700000000000000" pitchFamily="18" charset="-128"/>
                <a:ea typeface="UD デジタル 教科書体 NK-B" panose="02020700000000000000" pitchFamily="18" charset="-128"/>
              </a:rPr>
              <a:t>社の</a:t>
            </a:r>
            <a:r>
              <a:rPr lang="ja-JP" altLang="en-US" sz="2000" b="1" dirty="0">
                <a:solidFill>
                  <a:schemeClr val="tx1"/>
                </a:solidFill>
                <a:latin typeface="UD デジタル 教科書体 NK-B" panose="02020700000000000000" pitchFamily="18" charset="-128"/>
                <a:ea typeface="UD デジタル 教科書体 NK-B" panose="02020700000000000000" pitchFamily="18" charset="-128"/>
              </a:rPr>
              <a:t>支援</a:t>
            </a:r>
            <a:r>
              <a:rPr lang="ja-JP" altLang="en-US" sz="2000" b="1" dirty="0" smtClean="0">
                <a:solidFill>
                  <a:schemeClr val="tx1"/>
                </a:solidFill>
                <a:latin typeface="UD デジタル 教科書体 NK-B" panose="02020700000000000000" pitchFamily="18" charset="-128"/>
                <a:ea typeface="UD デジタル 教科書体 NK-B" panose="02020700000000000000" pitchFamily="18" charset="-128"/>
              </a:rPr>
              <a:t>を受け実証・検証し、実際のビジネスでの利活用を促進すること。</a:t>
            </a:r>
            <a:endParaRPr lang="en-US" altLang="ja-JP" sz="2000" b="1" dirty="0" smtClean="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12" name="正方形/長方形 11"/>
          <p:cNvSpPr/>
          <p:nvPr/>
        </p:nvSpPr>
        <p:spPr>
          <a:xfrm>
            <a:off x="389100" y="3590285"/>
            <a:ext cx="1916349" cy="18474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UD デジタル 教科書体 NK-B" panose="02020700000000000000" pitchFamily="18" charset="-128"/>
                <a:ea typeface="UD デジタル 教科書体 NK-B" panose="02020700000000000000" pitchFamily="18" charset="-128"/>
              </a:rPr>
              <a:t>実施内容</a:t>
            </a:r>
            <a:endParaRPr kumimoji="1" lang="ja-JP" altLang="en-US" sz="24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14" name="正方形/長方形 13"/>
          <p:cNvSpPr/>
          <p:nvPr/>
        </p:nvSpPr>
        <p:spPr>
          <a:xfrm>
            <a:off x="2305450" y="3590284"/>
            <a:ext cx="9610933" cy="1847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（１）</a:t>
            </a:r>
            <a:r>
              <a:rPr kumimoji="1"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Xanadu</a:t>
            </a:r>
            <a:r>
              <a:rPr kumimoji="1"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社の光量子コンピュータの実地利用。</a:t>
            </a:r>
            <a:endParaRPr kumimoji="1" lang="en-US" altLang="ja-JP" dirty="0" smtClean="0">
              <a:solidFill>
                <a:schemeClr val="tx1"/>
              </a:solidFill>
              <a:latin typeface="UD デジタル 教科書体 NK-B" panose="02020700000000000000" pitchFamily="18" charset="-128"/>
              <a:ea typeface="UD デジタル 教科書体 NK-B" panose="02020700000000000000" pitchFamily="18" charset="-128"/>
            </a:endParaRPr>
          </a:p>
          <a:p>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a:t>
            </a:r>
            <a:r>
              <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2</a:t>
            </a:r>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a:t>
            </a:r>
            <a:r>
              <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Xanadu</a:t>
            </a:r>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社の量子アルゴリズムの適用分野検討と実地適用。</a:t>
            </a:r>
            <a:endPar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endParaRPr>
          </a:p>
          <a:p>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　①</a:t>
            </a:r>
            <a:r>
              <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PENNYLANE</a:t>
            </a:r>
            <a:r>
              <a:rPr lang="ja-JP" altLang="en-US" dirty="0" err="1" smtClean="0">
                <a:solidFill>
                  <a:schemeClr val="tx1"/>
                </a:solidFill>
                <a:latin typeface="UD デジタル 教科書体 NK-B" panose="02020700000000000000" pitchFamily="18" charset="-128"/>
                <a:ea typeface="UD デジタル 教科書体 NK-B" panose="02020700000000000000" pitchFamily="18" charset="-128"/>
              </a:rPr>
              <a:t>、</a:t>
            </a:r>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②</a:t>
            </a:r>
            <a:r>
              <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STRAWBERRY FIELDS</a:t>
            </a:r>
            <a:r>
              <a:rPr lang="ja-JP" altLang="en-US" dirty="0" err="1" smtClean="0">
                <a:solidFill>
                  <a:schemeClr val="tx1"/>
                </a:solidFill>
                <a:latin typeface="UD デジタル 教科書体 NK-B" panose="02020700000000000000" pitchFamily="18" charset="-128"/>
                <a:ea typeface="UD デジタル 教科書体 NK-B" panose="02020700000000000000" pitchFamily="18" charset="-128"/>
              </a:rPr>
              <a:t>、</a:t>
            </a:r>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③</a:t>
            </a:r>
            <a:r>
              <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BLACKBIRD</a:t>
            </a:r>
            <a:r>
              <a:rPr lang="ja-JP" altLang="en-US" dirty="0" err="1" smtClean="0">
                <a:solidFill>
                  <a:schemeClr val="tx1"/>
                </a:solidFill>
                <a:latin typeface="UD デジタル 教科書体 NK-B" panose="02020700000000000000" pitchFamily="18" charset="-128"/>
                <a:ea typeface="UD デジタル 教科書体 NK-B" panose="02020700000000000000" pitchFamily="18" charset="-128"/>
              </a:rPr>
              <a:t>、</a:t>
            </a:r>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④</a:t>
            </a:r>
            <a:r>
              <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THEWALRUS</a:t>
            </a:r>
          </a:p>
          <a:p>
            <a:r>
              <a:rPr kumimoji="1"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（３）</a:t>
            </a:r>
            <a:r>
              <a:rPr kumimoji="1"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Xanadu</a:t>
            </a:r>
            <a:r>
              <a:rPr kumimoji="1"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社の人工知能アルゴリズムの適用分野検討と実地適用。</a:t>
            </a:r>
            <a:endParaRPr kumimoji="1" lang="en-US" altLang="ja-JP" dirty="0" smtClean="0">
              <a:solidFill>
                <a:schemeClr val="tx1"/>
              </a:solidFill>
              <a:latin typeface="UD デジタル 教科書体 NK-B" panose="02020700000000000000" pitchFamily="18" charset="-128"/>
              <a:ea typeface="UD デジタル 教科書体 NK-B" panose="02020700000000000000" pitchFamily="18" charset="-128"/>
            </a:endParaRPr>
          </a:p>
          <a:p>
            <a:r>
              <a:rPr lang="ja-JP" altLang="en-US" dirty="0">
                <a:solidFill>
                  <a:schemeClr val="tx1"/>
                </a:solidFill>
                <a:latin typeface="UD デジタル 教科書体 NK-B" panose="02020700000000000000" pitchFamily="18" charset="-128"/>
                <a:ea typeface="UD デジタル 教科書体 NK-B" panose="02020700000000000000" pitchFamily="18" charset="-128"/>
              </a:rPr>
              <a:t>　</a:t>
            </a:r>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①</a:t>
            </a:r>
            <a:r>
              <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Quantum-Neural-Networks</a:t>
            </a:r>
            <a:r>
              <a:rPr lang="ja-JP" altLang="en-US" dirty="0" err="1" smtClean="0">
                <a:solidFill>
                  <a:schemeClr val="tx1"/>
                </a:solidFill>
                <a:latin typeface="UD デジタル 教科書体 NK-B" panose="02020700000000000000" pitchFamily="18" charset="-128"/>
                <a:ea typeface="UD デジタル 教科書体 NK-B" panose="02020700000000000000" pitchFamily="18" charset="-128"/>
              </a:rPr>
              <a:t>、</a:t>
            </a:r>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②</a:t>
            </a:r>
            <a:r>
              <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Quantum Machine Learning</a:t>
            </a:r>
            <a:r>
              <a:rPr lang="ja-JP" altLang="en-US" dirty="0" err="1" smtClean="0">
                <a:solidFill>
                  <a:schemeClr val="tx1"/>
                </a:solidFill>
                <a:latin typeface="UD デジタル 教科書体 NK-B" panose="02020700000000000000" pitchFamily="18" charset="-128"/>
                <a:ea typeface="UD デジタル 教科書体 NK-B" panose="02020700000000000000" pitchFamily="18" charset="-128"/>
              </a:rPr>
              <a:t>、</a:t>
            </a:r>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③</a:t>
            </a:r>
            <a:r>
              <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Silver Hammer</a:t>
            </a:r>
          </a:p>
          <a:p>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（４）金融リテール部門への適用、</a:t>
            </a:r>
            <a:r>
              <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LIBOR</a:t>
            </a:r>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公表停止に係る量子コンピュータ適用実証</a:t>
            </a:r>
            <a:endPar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15" name="正方形/長方形 14"/>
          <p:cNvSpPr/>
          <p:nvPr/>
        </p:nvSpPr>
        <p:spPr>
          <a:xfrm>
            <a:off x="389100" y="5437526"/>
            <a:ext cx="1916349" cy="10897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UD デジタル 教科書体 NK-B" panose="02020700000000000000" pitchFamily="18" charset="-128"/>
                <a:ea typeface="UD デジタル 教科書体 NK-B" panose="02020700000000000000" pitchFamily="18" charset="-128"/>
              </a:rPr>
              <a:t>スケジュール</a:t>
            </a:r>
            <a:endParaRPr kumimoji="1" lang="ja-JP" altLang="en-US" sz="24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16" name="正方形/長方形 15"/>
          <p:cNvSpPr/>
          <p:nvPr/>
        </p:nvSpPr>
        <p:spPr>
          <a:xfrm>
            <a:off x="2305448" y="5437525"/>
            <a:ext cx="9610933" cy="10897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a:t>
            </a:r>
            <a:r>
              <a:rPr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rPr>
              <a:t>Xanadu</a:t>
            </a:r>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との</a:t>
            </a:r>
            <a:r>
              <a:rPr lang="en-US" altLang="ja-JP" sz="1600" dirty="0" err="1" smtClean="0">
                <a:solidFill>
                  <a:schemeClr val="tx1"/>
                </a:solidFill>
                <a:latin typeface="UD デジタル 教科書体 NK-B" panose="02020700000000000000" pitchFamily="18" charset="-128"/>
                <a:ea typeface="UD デジタル 教科書体 NK-B" panose="02020700000000000000" pitchFamily="18" charset="-128"/>
              </a:rPr>
              <a:t>PoC</a:t>
            </a:r>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内容調整。カナダ政府の</a:t>
            </a:r>
            <a:r>
              <a:rPr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rPr>
              <a:t>Eureka</a:t>
            </a:r>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プロジェクト参加可否判断。（可の倍遺</a:t>
            </a:r>
            <a:r>
              <a:rPr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rPr>
              <a:t>NEDO</a:t>
            </a:r>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との調整）</a:t>
            </a:r>
            <a:endParaRPr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endParaRPr>
          </a:p>
          <a:p>
            <a:r>
              <a:rPr kumimoji="1"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・日本企業と</a:t>
            </a:r>
            <a:r>
              <a:rPr kumimoji="1"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rPr>
              <a:t>Xanadu</a:t>
            </a:r>
            <a:r>
              <a:rPr kumimoji="1"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社との</a:t>
            </a:r>
            <a:r>
              <a:rPr kumimoji="1" lang="en-US" altLang="ja-JP" sz="1600" dirty="0" err="1" smtClean="0">
                <a:solidFill>
                  <a:schemeClr val="tx1"/>
                </a:solidFill>
                <a:latin typeface="UD デジタル 教科書体 NK-B" panose="02020700000000000000" pitchFamily="18" charset="-128"/>
                <a:ea typeface="UD デジタル 教科書体 NK-B" panose="02020700000000000000" pitchFamily="18" charset="-128"/>
              </a:rPr>
              <a:t>PoC</a:t>
            </a:r>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実証検証覚書締結</a:t>
            </a:r>
            <a:r>
              <a:rPr kumimoji="1"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a:t>
            </a:r>
            <a:endParaRPr kumimoji="1"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endParaRPr>
          </a:p>
          <a:p>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・金融リテール、</a:t>
            </a:r>
            <a:r>
              <a:rPr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rPr>
              <a:t>LIBOR</a:t>
            </a:r>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ソリューション</a:t>
            </a:r>
            <a:r>
              <a:rPr lang="en-US" altLang="ja-JP" sz="1600" dirty="0" err="1" smtClean="0">
                <a:solidFill>
                  <a:schemeClr val="tx1"/>
                </a:solidFill>
                <a:latin typeface="UD デジタル 教科書体 NK-B" panose="02020700000000000000" pitchFamily="18" charset="-128"/>
                <a:ea typeface="UD デジタル 教科書体 NK-B" panose="02020700000000000000" pitchFamily="18" charset="-128"/>
              </a:rPr>
              <a:t>PoC</a:t>
            </a:r>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詳細内容検討と実施体制構築。</a:t>
            </a:r>
            <a:endParaRPr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endParaRPr>
          </a:p>
          <a:p>
            <a:r>
              <a:rPr kumimoji="1"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・量子コンピュータ＆量子アルゴリズムの金融分野への適用</a:t>
            </a:r>
            <a:r>
              <a:rPr kumimoji="1" lang="en-US" altLang="ja-JP" sz="1600" dirty="0" err="1" smtClean="0">
                <a:solidFill>
                  <a:schemeClr val="tx1"/>
                </a:solidFill>
                <a:latin typeface="UD デジタル 教科書体 NK-B" panose="02020700000000000000" pitchFamily="18" charset="-128"/>
                <a:ea typeface="UD デジタル 教科書体 NK-B" panose="02020700000000000000" pitchFamily="18" charset="-128"/>
              </a:rPr>
              <a:t>PoC</a:t>
            </a:r>
            <a:r>
              <a:rPr kumimoji="1"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結果報告と今後の展開</a:t>
            </a:r>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a:t>
            </a:r>
            <a:endParaRPr kumimoji="1" lang="ja-JP" altLang="en-US" sz="16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17" name="正方形/長方形 16"/>
          <p:cNvSpPr/>
          <p:nvPr/>
        </p:nvSpPr>
        <p:spPr>
          <a:xfrm>
            <a:off x="389100" y="2731423"/>
            <a:ext cx="1916349" cy="8560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UD デジタル 教科書体 NK-B" panose="02020700000000000000" pitchFamily="18" charset="-128"/>
                <a:ea typeface="UD デジタル 教科書体 NK-B" panose="02020700000000000000" pitchFamily="18" charset="-128"/>
              </a:rPr>
              <a:t>実施場所</a:t>
            </a:r>
            <a:endParaRPr kumimoji="1" lang="ja-JP" altLang="en-US" sz="24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18" name="正方形/長方形 17"/>
          <p:cNvSpPr/>
          <p:nvPr/>
        </p:nvSpPr>
        <p:spPr>
          <a:xfrm>
            <a:off x="2305449" y="2731421"/>
            <a:ext cx="3780824" cy="8560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chemeClr val="tx1"/>
                </a:solidFill>
                <a:latin typeface="UD デジタル 教科書体 NK-B" panose="02020700000000000000" pitchFamily="18" charset="-128"/>
                <a:ea typeface="UD デジタル 教科書体 NK-B" panose="02020700000000000000" pitchFamily="18" charset="-128"/>
              </a:rPr>
              <a:t>Xanadu</a:t>
            </a:r>
            <a:r>
              <a:rPr lang="ja-JP" altLang="en-US" dirty="0" smtClean="0">
                <a:solidFill>
                  <a:schemeClr val="tx1"/>
                </a:solidFill>
                <a:latin typeface="UD デジタル 教科書体 NK-B" panose="02020700000000000000" pitchFamily="18" charset="-128"/>
                <a:ea typeface="UD デジタル 教科書体 NK-B" panose="02020700000000000000" pitchFamily="18" charset="-128"/>
              </a:rPr>
              <a:t>社の支援を受け日本で</a:t>
            </a:r>
            <a:r>
              <a:rPr lang="ja-JP" altLang="en-US" dirty="0">
                <a:solidFill>
                  <a:schemeClr val="tx1"/>
                </a:solidFill>
                <a:latin typeface="UD デジタル 教科書体 NK-B" panose="02020700000000000000" pitchFamily="18" charset="-128"/>
                <a:ea typeface="UD デジタル 教科書体 NK-B" panose="02020700000000000000" pitchFamily="18" charset="-128"/>
              </a:rPr>
              <a:t>実施</a:t>
            </a:r>
            <a:endParaRPr kumimoji="1" lang="ja-JP" altLang="en-US"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19" name="正方形/長方形 18"/>
          <p:cNvSpPr/>
          <p:nvPr/>
        </p:nvSpPr>
        <p:spPr>
          <a:xfrm>
            <a:off x="6086264" y="2732835"/>
            <a:ext cx="1520765" cy="8560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主な</a:t>
            </a:r>
            <a:endParaRPr kumimoji="1" lang="en-US" altLang="ja-JP" sz="2000" dirty="0" smtClean="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登場人物</a:t>
            </a:r>
            <a:endParaRPr kumimoji="1" lang="ja-JP" altLang="en-US" sz="20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20" name="正方形/長方形 19"/>
          <p:cNvSpPr/>
          <p:nvPr/>
        </p:nvSpPr>
        <p:spPr>
          <a:xfrm>
            <a:off x="7607029" y="2732833"/>
            <a:ext cx="4309352" cy="8560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カナダ</a:t>
            </a:r>
            <a:r>
              <a:rPr kumimoji="1"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rPr>
              <a:t>Xan</a:t>
            </a:r>
            <a:r>
              <a:rPr lang="en-US" altLang="ja-JP" sz="1600" dirty="0">
                <a:solidFill>
                  <a:schemeClr val="tx1"/>
                </a:solidFill>
                <a:latin typeface="UD デジタル 教科書体 NK-B" panose="02020700000000000000" pitchFamily="18" charset="-128"/>
                <a:ea typeface="UD デジタル 教科書体 NK-B" panose="02020700000000000000" pitchFamily="18" charset="-128"/>
              </a:rPr>
              <a:t>a</a:t>
            </a:r>
            <a:r>
              <a:rPr kumimoji="1"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rPr>
              <a:t>du</a:t>
            </a:r>
          </a:p>
          <a:p>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三井物産、三井物産グループ企業</a:t>
            </a:r>
            <a:endParaRPr kumimoji="1"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endParaRPr>
          </a:p>
          <a:p>
            <a:r>
              <a:rPr lang="ja-JP" altLang="en-US" sz="1600" dirty="0" smtClean="0">
                <a:solidFill>
                  <a:schemeClr val="tx1"/>
                </a:solidFill>
                <a:latin typeface="UD デジタル 教科書体 NK-B" panose="02020700000000000000" pitchFamily="18" charset="-128"/>
                <a:ea typeface="UD デジタル 教科書体 NK-B" panose="02020700000000000000" pitchFamily="18" charset="-128"/>
              </a:rPr>
              <a:t>三井住友銀行グループ</a:t>
            </a:r>
            <a:endParaRPr kumimoji="1" lang="en-US" altLang="ja-JP" sz="1600" dirty="0" smtClean="0">
              <a:solidFill>
                <a:schemeClr val="tx1"/>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405957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object 3"/>
          <p:cNvSpPr txBox="1">
            <a:spLocks/>
          </p:cNvSpPr>
          <p:nvPr/>
        </p:nvSpPr>
        <p:spPr>
          <a:xfrm>
            <a:off x="-397934" y="678634"/>
            <a:ext cx="7179733" cy="382156"/>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2400" spc="25" dirty="0" smtClean="0">
                <a:latin typeface="UD デジタル 教科書体 NK-B" panose="02020700000000000000" pitchFamily="18" charset="-128"/>
                <a:ea typeface="UD デジタル 教科書体 NK-B" panose="02020700000000000000" pitchFamily="18" charset="-128"/>
              </a:rPr>
              <a:t>Xanadu’s quantum </a:t>
            </a:r>
            <a:r>
              <a:rPr lang="en-US" sz="2400" spc="10" dirty="0" smtClean="0">
                <a:latin typeface="UD デジタル 教科書体 NK-B" panose="02020700000000000000" pitchFamily="18" charset="-128"/>
                <a:ea typeface="UD デジタル 教科書体 NK-B" panose="02020700000000000000" pitchFamily="18" charset="-128"/>
              </a:rPr>
              <a:t>computing</a:t>
            </a:r>
            <a:r>
              <a:rPr lang="en-US" sz="2400" spc="-365" dirty="0" smtClean="0">
                <a:latin typeface="UD デジタル 教科書体 NK-B" panose="02020700000000000000" pitchFamily="18" charset="-128"/>
                <a:ea typeface="UD デジタル 教科書体 NK-B" panose="02020700000000000000" pitchFamily="18" charset="-128"/>
              </a:rPr>
              <a:t> </a:t>
            </a:r>
            <a:r>
              <a:rPr lang="en-US" sz="2400" spc="15" dirty="0" smtClean="0">
                <a:latin typeface="UD デジタル 教科書体 NK-B" panose="02020700000000000000" pitchFamily="18" charset="-128"/>
                <a:ea typeface="UD デジタル 教科書体 NK-B" panose="02020700000000000000" pitchFamily="18" charset="-128"/>
              </a:rPr>
              <a:t>software</a:t>
            </a:r>
            <a:endParaRPr lang="en-US" sz="2400" spc="15" dirty="0">
              <a:latin typeface="UD デジタル 教科書体 NK-B" panose="02020700000000000000" pitchFamily="18" charset="-128"/>
              <a:ea typeface="UD デジタル 教科書体 NK-B" panose="02020700000000000000" pitchFamily="18" charset="-128"/>
            </a:endParaRPr>
          </a:p>
        </p:txBody>
      </p:sp>
      <p:sp>
        <p:nvSpPr>
          <p:cNvPr id="22" name="object 2"/>
          <p:cNvSpPr txBox="1"/>
          <p:nvPr/>
        </p:nvSpPr>
        <p:spPr>
          <a:xfrm>
            <a:off x="478153" y="1614792"/>
            <a:ext cx="7183120" cy="269240"/>
          </a:xfrm>
          <a:prstGeom prst="rect">
            <a:avLst/>
          </a:prstGeom>
        </p:spPr>
        <p:txBody>
          <a:bodyPr vert="horz" wrap="square" lIns="0" tIns="12700" rIns="0" bIns="0" rtlCol="0">
            <a:spAutoFit/>
          </a:bodyPr>
          <a:lstStyle/>
          <a:p>
            <a:pPr marL="12700">
              <a:lnSpc>
                <a:spcPct val="100000"/>
              </a:lnSpc>
              <a:spcBef>
                <a:spcPts val="100"/>
              </a:spcBef>
              <a:tabLst>
                <a:tab pos="3326765" algn="l"/>
              </a:tabLst>
            </a:pPr>
            <a:r>
              <a:rPr sz="1600" dirty="0">
                <a:solidFill>
                  <a:srgbClr val="FFFFFF"/>
                </a:solidFill>
                <a:latin typeface="Lato"/>
                <a:cs typeface="Lato"/>
              </a:rPr>
              <a:t>CONTEXT	</a:t>
            </a:r>
            <a:r>
              <a:rPr sz="1600" spc="-5" dirty="0">
                <a:solidFill>
                  <a:srgbClr val="FFFFFF"/>
                </a:solidFill>
                <a:latin typeface="Lato"/>
                <a:cs typeface="Lato"/>
              </a:rPr>
              <a:t>PROCESS</a:t>
            </a:r>
            <a:endParaRPr sz="1600">
              <a:latin typeface="Lato"/>
              <a:cs typeface="Lato"/>
            </a:endParaRPr>
          </a:p>
        </p:txBody>
      </p:sp>
      <p:sp>
        <p:nvSpPr>
          <p:cNvPr id="23" name="object 3"/>
          <p:cNvSpPr txBox="1"/>
          <p:nvPr/>
        </p:nvSpPr>
        <p:spPr>
          <a:xfrm>
            <a:off x="548771" y="3630840"/>
            <a:ext cx="1764030"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FFFFFF"/>
                </a:solidFill>
                <a:latin typeface="Lato"/>
                <a:cs typeface="Lato"/>
              </a:rPr>
              <a:t>Duration: </a:t>
            </a:r>
            <a:r>
              <a:rPr sz="1600" dirty="0">
                <a:solidFill>
                  <a:srgbClr val="FFFFFF"/>
                </a:solidFill>
                <a:latin typeface="Lato"/>
                <a:cs typeface="Lato"/>
              </a:rPr>
              <a:t>6</a:t>
            </a:r>
            <a:r>
              <a:rPr sz="1600" spc="-229" dirty="0">
                <a:solidFill>
                  <a:srgbClr val="FFFFFF"/>
                </a:solidFill>
                <a:latin typeface="Lato"/>
                <a:cs typeface="Lato"/>
              </a:rPr>
              <a:t> </a:t>
            </a:r>
            <a:r>
              <a:rPr sz="1600" spc="-5" dirty="0">
                <a:solidFill>
                  <a:srgbClr val="FFFFFF"/>
                </a:solidFill>
                <a:latin typeface="Lato"/>
                <a:cs typeface="Lato"/>
              </a:rPr>
              <a:t>months</a:t>
            </a:r>
            <a:endParaRPr sz="1600">
              <a:latin typeface="Lato"/>
              <a:cs typeface="Lato"/>
            </a:endParaRPr>
          </a:p>
        </p:txBody>
      </p:sp>
      <p:sp>
        <p:nvSpPr>
          <p:cNvPr id="24" name="object 4"/>
          <p:cNvSpPr txBox="1"/>
          <p:nvPr/>
        </p:nvSpPr>
        <p:spPr>
          <a:xfrm>
            <a:off x="548771" y="4115598"/>
            <a:ext cx="2758440" cy="756285"/>
          </a:xfrm>
          <a:prstGeom prst="rect">
            <a:avLst/>
          </a:prstGeom>
        </p:spPr>
        <p:txBody>
          <a:bodyPr vert="horz" wrap="square" lIns="0" tIns="12700" rIns="0" bIns="0" rtlCol="0">
            <a:spAutoFit/>
          </a:bodyPr>
          <a:lstStyle/>
          <a:p>
            <a:pPr marL="12700" marR="5080">
              <a:lnSpc>
                <a:spcPct val="99800"/>
              </a:lnSpc>
              <a:spcBef>
                <a:spcPts val="100"/>
              </a:spcBef>
            </a:pPr>
            <a:r>
              <a:rPr sz="1600" b="1" dirty="0">
                <a:solidFill>
                  <a:srgbClr val="FFFFFF"/>
                </a:solidFill>
                <a:latin typeface="Lato"/>
                <a:cs typeface="Lato"/>
              </a:rPr>
              <a:t>Objective: </a:t>
            </a:r>
            <a:r>
              <a:rPr sz="1600" spc="5" dirty="0">
                <a:solidFill>
                  <a:srgbClr val="FFFFFF"/>
                </a:solidFill>
                <a:latin typeface="Lato"/>
                <a:cs typeface="Lato"/>
              </a:rPr>
              <a:t>Evaluate</a:t>
            </a:r>
            <a:r>
              <a:rPr sz="1600" spc="-320" dirty="0">
                <a:solidFill>
                  <a:srgbClr val="FFFFFF"/>
                </a:solidFill>
                <a:latin typeface="Lato"/>
                <a:cs typeface="Lato"/>
              </a:rPr>
              <a:t> </a:t>
            </a:r>
            <a:r>
              <a:rPr sz="1600" dirty="0">
                <a:solidFill>
                  <a:srgbClr val="FFFFFF"/>
                </a:solidFill>
                <a:latin typeface="Lato"/>
                <a:cs typeface="Lato"/>
              </a:rPr>
              <a:t>the </a:t>
            </a:r>
            <a:r>
              <a:rPr sz="1600" spc="5" dirty="0">
                <a:solidFill>
                  <a:srgbClr val="FFFFFF"/>
                </a:solidFill>
                <a:latin typeface="Lato"/>
                <a:cs typeface="Lato"/>
              </a:rPr>
              <a:t>impact  </a:t>
            </a:r>
            <a:r>
              <a:rPr sz="1600" spc="-20" dirty="0">
                <a:solidFill>
                  <a:srgbClr val="FFFFFF"/>
                </a:solidFill>
                <a:latin typeface="Lato"/>
                <a:cs typeface="Lato"/>
              </a:rPr>
              <a:t>of </a:t>
            </a:r>
            <a:r>
              <a:rPr sz="1600" dirty="0">
                <a:solidFill>
                  <a:srgbClr val="FFFFFF"/>
                </a:solidFill>
                <a:latin typeface="Lato"/>
                <a:cs typeface="Lato"/>
              </a:rPr>
              <a:t>quantum </a:t>
            </a:r>
            <a:r>
              <a:rPr sz="1600" spc="-5" dirty="0">
                <a:solidFill>
                  <a:srgbClr val="FFFFFF"/>
                </a:solidFill>
                <a:latin typeface="Lato"/>
                <a:cs typeface="Lato"/>
              </a:rPr>
              <a:t>computing </a:t>
            </a:r>
            <a:r>
              <a:rPr sz="1600" spc="-15" dirty="0">
                <a:solidFill>
                  <a:srgbClr val="FFFFFF"/>
                </a:solidFill>
                <a:latin typeface="Lato"/>
                <a:cs typeface="Lato"/>
              </a:rPr>
              <a:t>on  </a:t>
            </a:r>
            <a:r>
              <a:rPr sz="1600" spc="5" dirty="0">
                <a:solidFill>
                  <a:srgbClr val="FFFFFF"/>
                </a:solidFill>
                <a:latin typeface="Lato"/>
                <a:cs typeface="Lato"/>
              </a:rPr>
              <a:t>ﬁnancial derivatives</a:t>
            </a:r>
            <a:r>
              <a:rPr sz="1600" spc="-215" dirty="0">
                <a:solidFill>
                  <a:srgbClr val="FFFFFF"/>
                </a:solidFill>
                <a:latin typeface="Lato"/>
                <a:cs typeface="Lato"/>
              </a:rPr>
              <a:t> </a:t>
            </a:r>
            <a:r>
              <a:rPr sz="1600" spc="5" dirty="0">
                <a:solidFill>
                  <a:srgbClr val="FFFFFF"/>
                </a:solidFill>
                <a:latin typeface="Lato"/>
                <a:cs typeface="Lato"/>
              </a:rPr>
              <a:t>pricing</a:t>
            </a:r>
            <a:endParaRPr sz="1600">
              <a:latin typeface="Lato"/>
              <a:cs typeface="Lato"/>
            </a:endParaRPr>
          </a:p>
        </p:txBody>
      </p:sp>
      <p:sp>
        <p:nvSpPr>
          <p:cNvPr id="25" name="object 5"/>
          <p:cNvSpPr txBox="1"/>
          <p:nvPr/>
        </p:nvSpPr>
        <p:spPr>
          <a:xfrm>
            <a:off x="548771" y="5087143"/>
            <a:ext cx="1664970" cy="756285"/>
          </a:xfrm>
          <a:prstGeom prst="rect">
            <a:avLst/>
          </a:prstGeom>
        </p:spPr>
        <p:txBody>
          <a:bodyPr vert="horz" wrap="square" lIns="0" tIns="12700" rIns="0" bIns="0" rtlCol="0">
            <a:spAutoFit/>
          </a:bodyPr>
          <a:lstStyle/>
          <a:p>
            <a:pPr marL="12700">
              <a:lnSpc>
                <a:spcPts val="1900"/>
              </a:lnSpc>
              <a:spcBef>
                <a:spcPts val="100"/>
              </a:spcBef>
            </a:pPr>
            <a:r>
              <a:rPr sz="1600" b="1" dirty="0">
                <a:solidFill>
                  <a:srgbClr val="FFFFFF"/>
                </a:solidFill>
                <a:latin typeface="Lato"/>
                <a:cs typeface="Lato"/>
              </a:rPr>
              <a:t>Stakeholders:</a:t>
            </a:r>
            <a:endParaRPr sz="1600">
              <a:latin typeface="Lato"/>
              <a:cs typeface="Lato"/>
            </a:endParaRPr>
          </a:p>
          <a:p>
            <a:pPr marL="300355">
              <a:lnSpc>
                <a:spcPts val="1900"/>
              </a:lnSpc>
            </a:pPr>
            <a:r>
              <a:rPr sz="1600" dirty="0">
                <a:solidFill>
                  <a:srgbClr val="FFFFFF"/>
                </a:solidFill>
                <a:latin typeface="Lato"/>
                <a:cs typeface="Lato"/>
              </a:rPr>
              <a:t>SVP </a:t>
            </a:r>
            <a:r>
              <a:rPr sz="1600" spc="-15" dirty="0">
                <a:solidFill>
                  <a:srgbClr val="FFFFFF"/>
                </a:solidFill>
                <a:latin typeface="Lato"/>
                <a:cs typeface="Lato"/>
              </a:rPr>
              <a:t>&amp;</a:t>
            </a:r>
            <a:r>
              <a:rPr sz="1600" spc="-305" dirty="0">
                <a:solidFill>
                  <a:srgbClr val="FFFFFF"/>
                </a:solidFill>
                <a:latin typeface="Lato"/>
                <a:cs typeface="Lato"/>
              </a:rPr>
              <a:t> </a:t>
            </a:r>
            <a:r>
              <a:rPr sz="1600" spc="20" dirty="0">
                <a:solidFill>
                  <a:srgbClr val="FFFFFF"/>
                </a:solidFill>
                <a:latin typeface="Lato"/>
                <a:cs typeface="Lato"/>
              </a:rPr>
              <a:t>CIO</a:t>
            </a:r>
            <a:endParaRPr sz="1600">
              <a:latin typeface="Lato"/>
              <a:cs typeface="Lato"/>
            </a:endParaRPr>
          </a:p>
          <a:p>
            <a:pPr marL="300355">
              <a:lnSpc>
                <a:spcPct val="100000"/>
              </a:lnSpc>
              <a:spcBef>
                <a:spcPts val="30"/>
              </a:spcBef>
            </a:pPr>
            <a:r>
              <a:rPr sz="1600" dirty="0">
                <a:solidFill>
                  <a:srgbClr val="FFFFFF"/>
                </a:solidFill>
                <a:latin typeface="Lato"/>
                <a:cs typeface="Lato"/>
              </a:rPr>
              <a:t>Chief</a:t>
            </a:r>
            <a:r>
              <a:rPr sz="1600" spc="-160" dirty="0">
                <a:solidFill>
                  <a:srgbClr val="FFFFFF"/>
                </a:solidFill>
                <a:latin typeface="Lato"/>
                <a:cs typeface="Lato"/>
              </a:rPr>
              <a:t> </a:t>
            </a:r>
            <a:r>
              <a:rPr sz="1600" spc="10" dirty="0">
                <a:solidFill>
                  <a:srgbClr val="FFFFFF"/>
                </a:solidFill>
                <a:latin typeface="Lato"/>
                <a:cs typeface="Lato"/>
              </a:rPr>
              <a:t>Architect</a:t>
            </a:r>
            <a:endParaRPr sz="1600">
              <a:latin typeface="Lato"/>
              <a:cs typeface="Lato"/>
            </a:endParaRPr>
          </a:p>
        </p:txBody>
      </p:sp>
      <p:sp>
        <p:nvSpPr>
          <p:cNvPr id="26" name="object 6"/>
          <p:cNvSpPr txBox="1"/>
          <p:nvPr/>
        </p:nvSpPr>
        <p:spPr>
          <a:xfrm>
            <a:off x="7836358" y="1530836"/>
            <a:ext cx="3960495" cy="4677410"/>
          </a:xfrm>
          <a:prstGeom prst="rect">
            <a:avLst/>
          </a:prstGeom>
          <a:solidFill>
            <a:srgbClr val="000000"/>
          </a:solidFill>
          <a:ln w="28574">
            <a:solidFill>
              <a:srgbClr val="6EB8C4"/>
            </a:solidFill>
          </a:ln>
        </p:spPr>
        <p:txBody>
          <a:bodyPr vert="horz" wrap="square" lIns="0" tIns="96520" rIns="0" bIns="0" rtlCol="0">
            <a:spAutoFit/>
          </a:bodyPr>
          <a:lstStyle/>
          <a:p>
            <a:pPr marL="104139">
              <a:lnSpc>
                <a:spcPct val="100000"/>
              </a:lnSpc>
              <a:spcBef>
                <a:spcPts val="760"/>
              </a:spcBef>
            </a:pPr>
            <a:r>
              <a:rPr sz="1600" spc="-25" dirty="0">
                <a:solidFill>
                  <a:srgbClr val="FFFFFF"/>
                </a:solidFill>
                <a:latin typeface="Lato"/>
                <a:cs typeface="Lato"/>
              </a:rPr>
              <a:t>RESULTS</a:t>
            </a:r>
            <a:endParaRPr sz="1600">
              <a:latin typeface="Lato"/>
              <a:cs typeface="Lato"/>
            </a:endParaRPr>
          </a:p>
          <a:p>
            <a:pPr marL="392430" marR="697865" indent="-300355">
              <a:lnSpc>
                <a:spcPts val="1910"/>
              </a:lnSpc>
              <a:spcBef>
                <a:spcPts val="1570"/>
              </a:spcBef>
              <a:buClr>
                <a:srgbClr val="3F3F3F"/>
              </a:buClr>
              <a:buSzPct val="75000"/>
              <a:buChar char="•"/>
              <a:tabLst>
                <a:tab pos="392430" algn="l"/>
                <a:tab pos="393065" algn="l"/>
              </a:tabLst>
            </a:pPr>
            <a:r>
              <a:rPr sz="1600" spc="-10" dirty="0">
                <a:solidFill>
                  <a:srgbClr val="FFFFFF"/>
                </a:solidFill>
                <a:latin typeface="Lato"/>
                <a:cs typeface="Lato"/>
              </a:rPr>
              <a:t>Development </a:t>
            </a:r>
            <a:r>
              <a:rPr sz="1600" spc="-20" dirty="0">
                <a:solidFill>
                  <a:srgbClr val="FFFFFF"/>
                </a:solidFill>
                <a:latin typeface="Lato"/>
                <a:cs typeface="Lato"/>
              </a:rPr>
              <a:t>of </a:t>
            </a:r>
            <a:r>
              <a:rPr sz="1600" spc="15" dirty="0">
                <a:solidFill>
                  <a:srgbClr val="FFFFFF"/>
                </a:solidFill>
                <a:latin typeface="Lato"/>
                <a:cs typeface="Lato"/>
              </a:rPr>
              <a:t>a proprietary  </a:t>
            </a:r>
            <a:r>
              <a:rPr sz="1600" dirty="0">
                <a:solidFill>
                  <a:srgbClr val="FFFFFF"/>
                </a:solidFill>
                <a:latin typeface="Lato"/>
                <a:cs typeface="Lato"/>
              </a:rPr>
              <a:t>quantum</a:t>
            </a:r>
            <a:r>
              <a:rPr sz="1600" spc="-110" dirty="0">
                <a:solidFill>
                  <a:srgbClr val="FFFFFF"/>
                </a:solidFill>
                <a:latin typeface="Lato"/>
                <a:cs typeface="Lato"/>
              </a:rPr>
              <a:t> </a:t>
            </a:r>
            <a:r>
              <a:rPr sz="1600" spc="-5" dirty="0">
                <a:solidFill>
                  <a:srgbClr val="FFFFFF"/>
                </a:solidFill>
                <a:latin typeface="Lato"/>
                <a:cs typeface="Lato"/>
              </a:rPr>
              <a:t>Monte</a:t>
            </a:r>
            <a:r>
              <a:rPr sz="1600" spc="-110" dirty="0">
                <a:solidFill>
                  <a:srgbClr val="FFFFFF"/>
                </a:solidFill>
                <a:latin typeface="Lato"/>
                <a:cs typeface="Lato"/>
              </a:rPr>
              <a:t> </a:t>
            </a:r>
            <a:r>
              <a:rPr sz="1600" spc="20" dirty="0">
                <a:solidFill>
                  <a:srgbClr val="FFFFFF"/>
                </a:solidFill>
                <a:latin typeface="Lato"/>
                <a:cs typeface="Lato"/>
              </a:rPr>
              <a:t>Carlo</a:t>
            </a:r>
            <a:r>
              <a:rPr sz="1600" spc="-110" dirty="0">
                <a:solidFill>
                  <a:srgbClr val="FFFFFF"/>
                </a:solidFill>
                <a:latin typeface="Lato"/>
                <a:cs typeface="Lato"/>
              </a:rPr>
              <a:t> </a:t>
            </a:r>
            <a:r>
              <a:rPr sz="1600" spc="10" dirty="0">
                <a:solidFill>
                  <a:srgbClr val="FFFFFF"/>
                </a:solidFill>
                <a:latin typeface="Lato"/>
                <a:cs typeface="Lato"/>
              </a:rPr>
              <a:t>algorithm</a:t>
            </a:r>
            <a:endParaRPr sz="1600">
              <a:latin typeface="Lato"/>
              <a:cs typeface="Lato"/>
            </a:endParaRPr>
          </a:p>
          <a:p>
            <a:pPr marL="392430" marR="553720" indent="-300355">
              <a:lnSpc>
                <a:spcPts val="1910"/>
              </a:lnSpc>
              <a:spcBef>
                <a:spcPts val="1505"/>
              </a:spcBef>
              <a:buClr>
                <a:srgbClr val="3F3F3F"/>
              </a:buClr>
              <a:buSzPct val="75000"/>
              <a:buChar char="•"/>
              <a:tabLst>
                <a:tab pos="392430" algn="l"/>
                <a:tab pos="393065" algn="l"/>
              </a:tabLst>
            </a:pPr>
            <a:r>
              <a:rPr sz="1600" spc="15" dirty="0">
                <a:solidFill>
                  <a:srgbClr val="FFFFFF"/>
                </a:solidFill>
                <a:latin typeface="Lato"/>
                <a:cs typeface="Lato"/>
              </a:rPr>
              <a:t>Illustrating</a:t>
            </a:r>
            <a:r>
              <a:rPr sz="1600" spc="-114" dirty="0">
                <a:solidFill>
                  <a:srgbClr val="FFFFFF"/>
                </a:solidFill>
                <a:latin typeface="Lato"/>
                <a:cs typeface="Lato"/>
              </a:rPr>
              <a:t> </a:t>
            </a:r>
            <a:r>
              <a:rPr sz="1600" spc="-10" dirty="0">
                <a:solidFill>
                  <a:srgbClr val="FFFFFF"/>
                </a:solidFill>
                <a:latin typeface="Lato"/>
                <a:cs typeface="Lato"/>
              </a:rPr>
              <a:t>speedup</a:t>
            </a:r>
            <a:r>
              <a:rPr sz="1600" spc="-110" dirty="0">
                <a:solidFill>
                  <a:srgbClr val="FFFFFF"/>
                </a:solidFill>
                <a:latin typeface="Lato"/>
                <a:cs typeface="Lato"/>
              </a:rPr>
              <a:t> </a:t>
            </a:r>
            <a:r>
              <a:rPr sz="1600" spc="5" dirty="0">
                <a:solidFill>
                  <a:srgbClr val="FFFFFF"/>
                </a:solidFill>
                <a:latin typeface="Lato"/>
                <a:cs typeface="Lato"/>
              </a:rPr>
              <a:t>from</a:t>
            </a:r>
            <a:r>
              <a:rPr sz="1600" spc="-110" dirty="0">
                <a:solidFill>
                  <a:srgbClr val="FFFFFF"/>
                </a:solidFill>
                <a:latin typeface="Lato"/>
                <a:cs typeface="Lato"/>
              </a:rPr>
              <a:t> </a:t>
            </a:r>
            <a:r>
              <a:rPr sz="1600" spc="5" dirty="0">
                <a:solidFill>
                  <a:srgbClr val="FFFFFF"/>
                </a:solidFill>
                <a:latin typeface="Lato"/>
                <a:cs typeface="Lato"/>
              </a:rPr>
              <a:t>hours</a:t>
            </a:r>
            <a:r>
              <a:rPr sz="1600" spc="-114" dirty="0">
                <a:solidFill>
                  <a:srgbClr val="FFFFFF"/>
                </a:solidFill>
                <a:latin typeface="Lato"/>
                <a:cs typeface="Lato"/>
              </a:rPr>
              <a:t> </a:t>
            </a:r>
            <a:r>
              <a:rPr sz="1600" dirty="0">
                <a:solidFill>
                  <a:srgbClr val="FFFFFF"/>
                </a:solidFill>
                <a:latin typeface="Lato"/>
                <a:cs typeface="Lato"/>
              </a:rPr>
              <a:t>to  </a:t>
            </a:r>
            <a:r>
              <a:rPr sz="1600" spc="5" dirty="0">
                <a:solidFill>
                  <a:srgbClr val="FFFFFF"/>
                </a:solidFill>
                <a:latin typeface="Lato"/>
                <a:cs typeface="Lato"/>
              </a:rPr>
              <a:t>minutes</a:t>
            </a:r>
            <a:endParaRPr sz="1600">
              <a:latin typeface="Lato"/>
              <a:cs typeface="Lato"/>
            </a:endParaRPr>
          </a:p>
          <a:p>
            <a:pPr>
              <a:lnSpc>
                <a:spcPct val="100000"/>
              </a:lnSpc>
              <a:spcBef>
                <a:spcPts val="35"/>
              </a:spcBef>
            </a:pPr>
            <a:endParaRPr sz="1950">
              <a:latin typeface="Lato"/>
              <a:cs typeface="Lato"/>
            </a:endParaRPr>
          </a:p>
          <a:p>
            <a:pPr marL="233679" marR="331470">
              <a:lnSpc>
                <a:spcPct val="100699"/>
              </a:lnSpc>
            </a:pPr>
            <a:r>
              <a:rPr sz="1800" dirty="0">
                <a:solidFill>
                  <a:srgbClr val="FFFFFF"/>
                </a:solidFill>
                <a:latin typeface="Lato"/>
                <a:cs typeface="Lato"/>
              </a:rPr>
              <a:t>“This </a:t>
            </a:r>
            <a:r>
              <a:rPr sz="1800" spc="5" dirty="0">
                <a:solidFill>
                  <a:srgbClr val="FFFFFF"/>
                </a:solidFill>
                <a:latin typeface="Lato"/>
                <a:cs typeface="Lato"/>
              </a:rPr>
              <a:t>collaboration </a:t>
            </a:r>
            <a:r>
              <a:rPr sz="1800" spc="-20" dirty="0">
                <a:solidFill>
                  <a:srgbClr val="FFFFFF"/>
                </a:solidFill>
                <a:latin typeface="Lato"/>
                <a:cs typeface="Lato"/>
              </a:rPr>
              <a:t>gave </a:t>
            </a:r>
            <a:r>
              <a:rPr sz="1800" spc="-5" dirty="0">
                <a:solidFill>
                  <a:srgbClr val="FFFFFF"/>
                </a:solidFill>
                <a:latin typeface="Lato"/>
                <a:cs typeface="Lato"/>
              </a:rPr>
              <a:t>us </a:t>
            </a:r>
            <a:r>
              <a:rPr sz="1800" spc="5" dirty="0">
                <a:solidFill>
                  <a:srgbClr val="FFFFFF"/>
                </a:solidFill>
                <a:latin typeface="Lato"/>
                <a:cs typeface="Lato"/>
              </a:rPr>
              <a:t>the  </a:t>
            </a:r>
            <a:r>
              <a:rPr sz="1800" b="1" spc="5" dirty="0">
                <a:solidFill>
                  <a:srgbClr val="6EB8C4"/>
                </a:solidFill>
                <a:latin typeface="Lato"/>
                <a:cs typeface="Lato"/>
              </a:rPr>
              <a:t>opportunity to explore </a:t>
            </a:r>
            <a:r>
              <a:rPr sz="1800" b="1" spc="-5" dirty="0">
                <a:solidFill>
                  <a:srgbClr val="6EB8C4"/>
                </a:solidFill>
                <a:latin typeface="Lato"/>
                <a:cs typeface="Lato"/>
              </a:rPr>
              <a:t>using  next-gen </a:t>
            </a:r>
            <a:r>
              <a:rPr sz="1800" b="1" spc="10" dirty="0">
                <a:solidFill>
                  <a:srgbClr val="6EB8C4"/>
                </a:solidFill>
                <a:latin typeface="Lato"/>
                <a:cs typeface="Lato"/>
              </a:rPr>
              <a:t>quantum </a:t>
            </a:r>
            <a:r>
              <a:rPr sz="1800" b="1" dirty="0">
                <a:solidFill>
                  <a:srgbClr val="6EB8C4"/>
                </a:solidFill>
                <a:latin typeface="Lato"/>
                <a:cs typeface="Lato"/>
              </a:rPr>
              <a:t>computing </a:t>
            </a:r>
            <a:r>
              <a:rPr sz="1800" dirty="0">
                <a:solidFill>
                  <a:srgbClr val="FFFFFF"/>
                </a:solidFill>
                <a:latin typeface="Lato"/>
                <a:cs typeface="Lato"/>
              </a:rPr>
              <a:t>to  </a:t>
            </a:r>
            <a:r>
              <a:rPr sz="1800" spc="5" dirty="0">
                <a:solidFill>
                  <a:srgbClr val="FFFFFF"/>
                </a:solidFill>
                <a:latin typeface="Lato"/>
                <a:cs typeface="Lato"/>
              </a:rPr>
              <a:t>optimize</a:t>
            </a:r>
            <a:r>
              <a:rPr sz="1800" spc="-125" dirty="0">
                <a:solidFill>
                  <a:srgbClr val="FFFFFF"/>
                </a:solidFill>
                <a:latin typeface="Lato"/>
                <a:cs typeface="Lato"/>
              </a:rPr>
              <a:t> </a:t>
            </a:r>
            <a:r>
              <a:rPr sz="1800" dirty="0">
                <a:solidFill>
                  <a:srgbClr val="FFFFFF"/>
                </a:solidFill>
                <a:latin typeface="Lato"/>
                <a:cs typeface="Lato"/>
              </a:rPr>
              <a:t>what</a:t>
            </a:r>
            <a:r>
              <a:rPr sz="1800" spc="-120" dirty="0">
                <a:solidFill>
                  <a:srgbClr val="FFFFFF"/>
                </a:solidFill>
                <a:latin typeface="Lato"/>
                <a:cs typeface="Lato"/>
              </a:rPr>
              <a:t> </a:t>
            </a:r>
            <a:r>
              <a:rPr sz="1800" spc="-25" dirty="0">
                <a:solidFill>
                  <a:srgbClr val="FFFFFF"/>
                </a:solidFill>
                <a:latin typeface="Lato"/>
                <a:cs typeface="Lato"/>
              </a:rPr>
              <a:t>we</a:t>
            </a:r>
            <a:r>
              <a:rPr sz="1800" spc="-120" dirty="0">
                <a:solidFill>
                  <a:srgbClr val="FFFFFF"/>
                </a:solidFill>
                <a:latin typeface="Lato"/>
                <a:cs typeface="Lato"/>
              </a:rPr>
              <a:t> </a:t>
            </a:r>
            <a:r>
              <a:rPr sz="1800" spc="25" dirty="0">
                <a:solidFill>
                  <a:srgbClr val="FFFFFF"/>
                </a:solidFill>
                <a:latin typeface="Lato"/>
                <a:cs typeface="Lato"/>
              </a:rPr>
              <a:t>are</a:t>
            </a:r>
            <a:r>
              <a:rPr sz="1800" spc="-120" dirty="0">
                <a:solidFill>
                  <a:srgbClr val="FFFFFF"/>
                </a:solidFill>
                <a:latin typeface="Lato"/>
                <a:cs typeface="Lato"/>
              </a:rPr>
              <a:t> </a:t>
            </a:r>
            <a:r>
              <a:rPr sz="1800" spc="10" dirty="0">
                <a:solidFill>
                  <a:srgbClr val="FFFFFF"/>
                </a:solidFill>
                <a:latin typeface="Lato"/>
                <a:cs typeface="Lato"/>
              </a:rPr>
              <a:t>able</a:t>
            </a:r>
            <a:r>
              <a:rPr sz="1800" spc="-120" dirty="0">
                <a:solidFill>
                  <a:srgbClr val="FFFFFF"/>
                </a:solidFill>
                <a:latin typeface="Lato"/>
                <a:cs typeface="Lato"/>
              </a:rPr>
              <a:t> </a:t>
            </a:r>
            <a:r>
              <a:rPr sz="1800" dirty="0">
                <a:solidFill>
                  <a:srgbClr val="FFFFFF"/>
                </a:solidFill>
                <a:latin typeface="Lato"/>
                <a:cs typeface="Lato"/>
              </a:rPr>
              <a:t>to</a:t>
            </a:r>
            <a:r>
              <a:rPr sz="1800" spc="-120" dirty="0">
                <a:solidFill>
                  <a:srgbClr val="FFFFFF"/>
                </a:solidFill>
                <a:latin typeface="Lato"/>
                <a:cs typeface="Lato"/>
              </a:rPr>
              <a:t> </a:t>
            </a:r>
            <a:r>
              <a:rPr sz="1800" spc="-5" dirty="0">
                <a:solidFill>
                  <a:srgbClr val="FFFFFF"/>
                </a:solidFill>
                <a:latin typeface="Lato"/>
                <a:cs typeface="Lato"/>
              </a:rPr>
              <a:t>offer  </a:t>
            </a:r>
            <a:r>
              <a:rPr sz="1800" spc="15" dirty="0">
                <a:solidFill>
                  <a:srgbClr val="FFFFFF"/>
                </a:solidFill>
                <a:latin typeface="Lato"/>
                <a:cs typeface="Lato"/>
              </a:rPr>
              <a:t>our</a:t>
            </a:r>
            <a:r>
              <a:rPr sz="1800" spc="-120" dirty="0">
                <a:solidFill>
                  <a:srgbClr val="FFFFFF"/>
                </a:solidFill>
                <a:latin typeface="Lato"/>
                <a:cs typeface="Lato"/>
              </a:rPr>
              <a:t> </a:t>
            </a:r>
            <a:r>
              <a:rPr sz="1800" spc="5" dirty="0">
                <a:solidFill>
                  <a:srgbClr val="FFFFFF"/>
                </a:solidFill>
                <a:latin typeface="Lato"/>
                <a:cs typeface="Lato"/>
              </a:rPr>
              <a:t>global</a:t>
            </a:r>
            <a:r>
              <a:rPr sz="1800" spc="-120" dirty="0">
                <a:solidFill>
                  <a:srgbClr val="FFFFFF"/>
                </a:solidFill>
                <a:latin typeface="Lato"/>
                <a:cs typeface="Lato"/>
              </a:rPr>
              <a:t> </a:t>
            </a:r>
            <a:r>
              <a:rPr sz="1800" spc="5" dirty="0">
                <a:solidFill>
                  <a:srgbClr val="FFFFFF"/>
                </a:solidFill>
                <a:latin typeface="Lato"/>
                <a:cs typeface="Lato"/>
              </a:rPr>
              <a:t>customer</a:t>
            </a:r>
            <a:r>
              <a:rPr sz="1800" spc="-114" dirty="0">
                <a:solidFill>
                  <a:srgbClr val="FFFFFF"/>
                </a:solidFill>
                <a:latin typeface="Lato"/>
                <a:cs typeface="Lato"/>
              </a:rPr>
              <a:t> </a:t>
            </a:r>
            <a:r>
              <a:rPr sz="1800" spc="-40" dirty="0">
                <a:solidFill>
                  <a:srgbClr val="FFFFFF"/>
                </a:solidFill>
                <a:latin typeface="Lato"/>
                <a:cs typeface="Lato"/>
              </a:rPr>
              <a:t>base.”</a:t>
            </a:r>
            <a:endParaRPr sz="1800">
              <a:latin typeface="Lato"/>
              <a:cs typeface="Lato"/>
            </a:endParaRPr>
          </a:p>
          <a:p>
            <a:pPr>
              <a:lnSpc>
                <a:spcPct val="100000"/>
              </a:lnSpc>
              <a:spcBef>
                <a:spcPts val="30"/>
              </a:spcBef>
            </a:pPr>
            <a:endParaRPr sz="1800">
              <a:latin typeface="Lato"/>
              <a:cs typeface="Lato"/>
            </a:endParaRPr>
          </a:p>
          <a:p>
            <a:pPr marL="430530">
              <a:lnSpc>
                <a:spcPct val="100000"/>
              </a:lnSpc>
            </a:pPr>
            <a:r>
              <a:rPr sz="1800" spc="-45" dirty="0">
                <a:solidFill>
                  <a:srgbClr val="FFFFFF"/>
                </a:solidFill>
                <a:latin typeface="Lato"/>
                <a:cs typeface="Lato"/>
              </a:rPr>
              <a:t>-</a:t>
            </a:r>
            <a:r>
              <a:rPr sz="1800" spc="-125" dirty="0">
                <a:solidFill>
                  <a:srgbClr val="FFFFFF"/>
                </a:solidFill>
                <a:latin typeface="Lato"/>
                <a:cs typeface="Lato"/>
              </a:rPr>
              <a:t> </a:t>
            </a:r>
            <a:r>
              <a:rPr sz="1800" dirty="0">
                <a:solidFill>
                  <a:srgbClr val="FFFFFF"/>
                </a:solidFill>
                <a:latin typeface="Lato"/>
                <a:cs typeface="Lato"/>
              </a:rPr>
              <a:t>SVP</a:t>
            </a:r>
            <a:r>
              <a:rPr sz="1800" spc="-125" dirty="0">
                <a:solidFill>
                  <a:srgbClr val="FFFFFF"/>
                </a:solidFill>
                <a:latin typeface="Lato"/>
                <a:cs typeface="Lato"/>
              </a:rPr>
              <a:t> </a:t>
            </a:r>
            <a:r>
              <a:rPr sz="1800" spc="-20" dirty="0">
                <a:solidFill>
                  <a:srgbClr val="FFFFFF"/>
                </a:solidFill>
                <a:latin typeface="Lato"/>
                <a:cs typeface="Lato"/>
              </a:rPr>
              <a:t>&amp;</a:t>
            </a:r>
            <a:r>
              <a:rPr sz="1800" spc="-125" dirty="0">
                <a:solidFill>
                  <a:srgbClr val="FFFFFF"/>
                </a:solidFill>
                <a:latin typeface="Lato"/>
                <a:cs typeface="Lato"/>
              </a:rPr>
              <a:t> </a:t>
            </a:r>
            <a:r>
              <a:rPr sz="1800" spc="20" dirty="0">
                <a:solidFill>
                  <a:srgbClr val="FFFFFF"/>
                </a:solidFill>
                <a:latin typeface="Lato"/>
                <a:cs typeface="Lato"/>
              </a:rPr>
              <a:t>CIO</a:t>
            </a:r>
            <a:r>
              <a:rPr sz="1800" spc="-125" dirty="0">
                <a:solidFill>
                  <a:srgbClr val="FFFFFF"/>
                </a:solidFill>
                <a:latin typeface="Lato"/>
                <a:cs typeface="Lato"/>
              </a:rPr>
              <a:t> </a:t>
            </a:r>
            <a:r>
              <a:rPr sz="1800" spc="-25" dirty="0">
                <a:solidFill>
                  <a:srgbClr val="FFFFFF"/>
                </a:solidFill>
                <a:latin typeface="Lato"/>
                <a:cs typeface="Lato"/>
              </a:rPr>
              <a:t>of</a:t>
            </a:r>
            <a:r>
              <a:rPr sz="1800" spc="-125" dirty="0">
                <a:solidFill>
                  <a:srgbClr val="FFFFFF"/>
                </a:solidFill>
                <a:latin typeface="Lato"/>
                <a:cs typeface="Lato"/>
              </a:rPr>
              <a:t> </a:t>
            </a:r>
            <a:r>
              <a:rPr sz="1800" spc="5" dirty="0">
                <a:solidFill>
                  <a:srgbClr val="FFFFFF"/>
                </a:solidFill>
                <a:latin typeface="Lato"/>
                <a:cs typeface="Lato"/>
              </a:rPr>
              <a:t>Scotiabank</a:t>
            </a:r>
            <a:r>
              <a:rPr sz="1800" spc="-125" dirty="0">
                <a:solidFill>
                  <a:srgbClr val="FFFFFF"/>
                </a:solidFill>
                <a:latin typeface="Lato"/>
                <a:cs typeface="Lato"/>
              </a:rPr>
              <a:t> </a:t>
            </a:r>
            <a:r>
              <a:rPr sz="1800" spc="10" dirty="0">
                <a:solidFill>
                  <a:srgbClr val="FFFFFF"/>
                </a:solidFill>
                <a:latin typeface="Lato"/>
                <a:cs typeface="Lato"/>
              </a:rPr>
              <a:t>Global</a:t>
            </a:r>
            <a:endParaRPr sz="1800">
              <a:latin typeface="Lato"/>
              <a:cs typeface="Lato"/>
            </a:endParaRPr>
          </a:p>
          <a:p>
            <a:pPr marL="1828164">
              <a:lnSpc>
                <a:spcPct val="100000"/>
              </a:lnSpc>
              <a:spcBef>
                <a:spcPts val="15"/>
              </a:spcBef>
            </a:pPr>
            <a:r>
              <a:rPr sz="1800" spc="5" dirty="0">
                <a:solidFill>
                  <a:srgbClr val="FFFFFF"/>
                </a:solidFill>
                <a:latin typeface="Lato"/>
                <a:cs typeface="Lato"/>
              </a:rPr>
              <a:t>Banking </a:t>
            </a:r>
            <a:r>
              <a:rPr sz="1800" spc="-20" dirty="0">
                <a:solidFill>
                  <a:srgbClr val="FFFFFF"/>
                </a:solidFill>
                <a:latin typeface="Lato"/>
                <a:cs typeface="Lato"/>
              </a:rPr>
              <a:t>&amp;</a:t>
            </a:r>
            <a:r>
              <a:rPr sz="1800" spc="-285" dirty="0">
                <a:solidFill>
                  <a:srgbClr val="FFFFFF"/>
                </a:solidFill>
                <a:latin typeface="Lato"/>
                <a:cs typeface="Lato"/>
              </a:rPr>
              <a:t> </a:t>
            </a:r>
            <a:r>
              <a:rPr sz="1800" spc="5" dirty="0">
                <a:solidFill>
                  <a:srgbClr val="FFFFFF"/>
                </a:solidFill>
                <a:latin typeface="Lato"/>
                <a:cs typeface="Lato"/>
              </a:rPr>
              <a:t>Markets</a:t>
            </a:r>
            <a:endParaRPr sz="1800">
              <a:latin typeface="Lato"/>
              <a:cs typeface="Lato"/>
            </a:endParaRPr>
          </a:p>
        </p:txBody>
      </p:sp>
      <p:grpSp>
        <p:nvGrpSpPr>
          <p:cNvPr id="27" name="object 7"/>
          <p:cNvGrpSpPr/>
          <p:nvPr/>
        </p:nvGrpSpPr>
        <p:grpSpPr>
          <a:xfrm>
            <a:off x="3863367" y="2098123"/>
            <a:ext cx="3688715" cy="708025"/>
            <a:chOff x="3863367" y="2098123"/>
            <a:chExt cx="3688715" cy="708025"/>
          </a:xfrm>
        </p:grpSpPr>
        <p:sp>
          <p:nvSpPr>
            <p:cNvPr id="28" name="object 8"/>
            <p:cNvSpPr/>
            <p:nvPr/>
          </p:nvSpPr>
          <p:spPr>
            <a:xfrm>
              <a:off x="3863367" y="2098123"/>
              <a:ext cx="3688717" cy="707921"/>
            </a:xfrm>
            <a:prstGeom prst="rect">
              <a:avLst/>
            </a:prstGeom>
            <a:blipFill>
              <a:blip r:embed="rId2" cstate="print"/>
              <a:stretch>
                <a:fillRect/>
              </a:stretch>
            </a:blipFill>
          </p:spPr>
          <p:txBody>
            <a:bodyPr wrap="square" lIns="0" tIns="0" rIns="0" bIns="0" rtlCol="0"/>
            <a:lstStyle/>
            <a:p>
              <a:endParaRPr/>
            </a:p>
          </p:txBody>
        </p:sp>
        <p:sp>
          <p:nvSpPr>
            <p:cNvPr id="29" name="object 9"/>
            <p:cNvSpPr/>
            <p:nvPr/>
          </p:nvSpPr>
          <p:spPr>
            <a:xfrm>
              <a:off x="3891992" y="2126745"/>
              <a:ext cx="3577590" cy="596900"/>
            </a:xfrm>
            <a:custGeom>
              <a:avLst/>
              <a:gdLst/>
              <a:ahLst/>
              <a:cxnLst/>
              <a:rect l="l" t="t" r="r" b="b"/>
              <a:pathLst>
                <a:path w="3577590" h="596900">
                  <a:moveTo>
                    <a:pt x="3577592" y="596798"/>
                  </a:moveTo>
                  <a:lnTo>
                    <a:pt x="0" y="596798"/>
                  </a:lnTo>
                  <a:lnTo>
                    <a:pt x="0" y="0"/>
                  </a:lnTo>
                  <a:lnTo>
                    <a:pt x="3577592" y="0"/>
                  </a:lnTo>
                  <a:lnTo>
                    <a:pt x="3577592" y="596798"/>
                  </a:lnTo>
                  <a:close/>
                </a:path>
              </a:pathLst>
            </a:custGeom>
            <a:solidFill>
              <a:srgbClr val="000000"/>
            </a:solidFill>
          </p:spPr>
          <p:txBody>
            <a:bodyPr wrap="square" lIns="0" tIns="0" rIns="0" bIns="0" rtlCol="0"/>
            <a:lstStyle/>
            <a:p>
              <a:endParaRPr/>
            </a:p>
          </p:txBody>
        </p:sp>
        <p:sp>
          <p:nvSpPr>
            <p:cNvPr id="30" name="object 10"/>
            <p:cNvSpPr/>
            <p:nvPr/>
          </p:nvSpPr>
          <p:spPr>
            <a:xfrm>
              <a:off x="3891992" y="2126745"/>
              <a:ext cx="3577590" cy="596900"/>
            </a:xfrm>
            <a:custGeom>
              <a:avLst/>
              <a:gdLst/>
              <a:ahLst/>
              <a:cxnLst/>
              <a:rect l="l" t="t" r="r" b="b"/>
              <a:pathLst>
                <a:path w="3577590" h="596900">
                  <a:moveTo>
                    <a:pt x="0" y="0"/>
                  </a:moveTo>
                  <a:lnTo>
                    <a:pt x="3577592" y="0"/>
                  </a:lnTo>
                  <a:lnTo>
                    <a:pt x="3577592" y="596798"/>
                  </a:lnTo>
                  <a:lnTo>
                    <a:pt x="0" y="596798"/>
                  </a:lnTo>
                  <a:lnTo>
                    <a:pt x="0" y="0"/>
                  </a:lnTo>
                  <a:close/>
                </a:path>
              </a:pathLst>
            </a:custGeom>
            <a:ln w="9524">
              <a:solidFill>
                <a:srgbClr val="FFFFFF"/>
              </a:solidFill>
            </a:ln>
          </p:spPr>
          <p:txBody>
            <a:bodyPr wrap="square" lIns="0" tIns="0" rIns="0" bIns="0" rtlCol="0"/>
            <a:lstStyle/>
            <a:p>
              <a:endParaRPr/>
            </a:p>
          </p:txBody>
        </p:sp>
      </p:grpSp>
      <p:sp>
        <p:nvSpPr>
          <p:cNvPr id="31" name="object 11"/>
          <p:cNvSpPr txBox="1"/>
          <p:nvPr/>
        </p:nvSpPr>
        <p:spPr>
          <a:xfrm>
            <a:off x="3891992" y="2126745"/>
            <a:ext cx="3577590" cy="596900"/>
          </a:xfrm>
          <a:prstGeom prst="rect">
            <a:avLst/>
          </a:prstGeom>
        </p:spPr>
        <p:txBody>
          <a:bodyPr vert="horz" wrap="square" lIns="0" tIns="166370" rIns="0" bIns="0" rtlCol="0">
            <a:spAutoFit/>
          </a:bodyPr>
          <a:lstStyle/>
          <a:p>
            <a:pPr marL="284480">
              <a:lnSpc>
                <a:spcPct val="100000"/>
              </a:lnSpc>
              <a:spcBef>
                <a:spcPts val="1310"/>
              </a:spcBef>
            </a:pPr>
            <a:r>
              <a:rPr sz="1600" spc="5" dirty="0">
                <a:solidFill>
                  <a:srgbClr val="FFFFFF"/>
                </a:solidFill>
                <a:latin typeface="Lato"/>
                <a:cs typeface="Lato"/>
              </a:rPr>
              <a:t>Research </a:t>
            </a:r>
            <a:r>
              <a:rPr sz="1600" spc="-5" dirty="0">
                <a:solidFill>
                  <a:srgbClr val="FFFFFF"/>
                </a:solidFill>
                <a:latin typeface="Lato"/>
                <a:cs typeface="Lato"/>
              </a:rPr>
              <a:t>cutting-edge</a:t>
            </a:r>
            <a:r>
              <a:rPr sz="1600" spc="-225" dirty="0">
                <a:solidFill>
                  <a:srgbClr val="FFFFFF"/>
                </a:solidFill>
                <a:latin typeface="Lato"/>
                <a:cs typeface="Lato"/>
              </a:rPr>
              <a:t> </a:t>
            </a:r>
            <a:r>
              <a:rPr sz="1600" dirty="0">
                <a:solidFill>
                  <a:srgbClr val="FFFFFF"/>
                </a:solidFill>
                <a:latin typeface="Lato"/>
                <a:cs typeface="Lato"/>
              </a:rPr>
              <a:t>techniques</a:t>
            </a:r>
            <a:endParaRPr sz="1600">
              <a:latin typeface="Lato"/>
              <a:cs typeface="Lato"/>
            </a:endParaRPr>
          </a:p>
        </p:txBody>
      </p:sp>
      <p:grpSp>
        <p:nvGrpSpPr>
          <p:cNvPr id="32" name="object 12"/>
          <p:cNvGrpSpPr/>
          <p:nvPr/>
        </p:nvGrpSpPr>
        <p:grpSpPr>
          <a:xfrm>
            <a:off x="3863367" y="3150196"/>
            <a:ext cx="3688715" cy="708025"/>
            <a:chOff x="3863367" y="3150196"/>
            <a:chExt cx="3688715" cy="708025"/>
          </a:xfrm>
        </p:grpSpPr>
        <p:sp>
          <p:nvSpPr>
            <p:cNvPr id="33" name="object 13"/>
            <p:cNvSpPr/>
            <p:nvPr/>
          </p:nvSpPr>
          <p:spPr>
            <a:xfrm>
              <a:off x="3863367" y="3150196"/>
              <a:ext cx="3688717" cy="707921"/>
            </a:xfrm>
            <a:prstGeom prst="rect">
              <a:avLst/>
            </a:prstGeom>
            <a:blipFill>
              <a:blip r:embed="rId2" cstate="print"/>
              <a:stretch>
                <a:fillRect/>
              </a:stretch>
            </a:blipFill>
          </p:spPr>
          <p:txBody>
            <a:bodyPr wrap="square" lIns="0" tIns="0" rIns="0" bIns="0" rtlCol="0"/>
            <a:lstStyle/>
            <a:p>
              <a:endParaRPr/>
            </a:p>
          </p:txBody>
        </p:sp>
        <p:sp>
          <p:nvSpPr>
            <p:cNvPr id="34" name="object 14"/>
            <p:cNvSpPr/>
            <p:nvPr/>
          </p:nvSpPr>
          <p:spPr>
            <a:xfrm>
              <a:off x="3891992" y="3178818"/>
              <a:ext cx="3577590" cy="596900"/>
            </a:xfrm>
            <a:custGeom>
              <a:avLst/>
              <a:gdLst/>
              <a:ahLst/>
              <a:cxnLst/>
              <a:rect l="l" t="t" r="r" b="b"/>
              <a:pathLst>
                <a:path w="3577590" h="596900">
                  <a:moveTo>
                    <a:pt x="3577592" y="596798"/>
                  </a:moveTo>
                  <a:lnTo>
                    <a:pt x="0" y="596798"/>
                  </a:lnTo>
                  <a:lnTo>
                    <a:pt x="0" y="0"/>
                  </a:lnTo>
                  <a:lnTo>
                    <a:pt x="3577592" y="0"/>
                  </a:lnTo>
                  <a:lnTo>
                    <a:pt x="3577592" y="596798"/>
                  </a:lnTo>
                  <a:close/>
                </a:path>
              </a:pathLst>
            </a:custGeom>
            <a:solidFill>
              <a:srgbClr val="000000"/>
            </a:solidFill>
          </p:spPr>
          <p:txBody>
            <a:bodyPr wrap="square" lIns="0" tIns="0" rIns="0" bIns="0" rtlCol="0"/>
            <a:lstStyle/>
            <a:p>
              <a:endParaRPr/>
            </a:p>
          </p:txBody>
        </p:sp>
        <p:sp>
          <p:nvSpPr>
            <p:cNvPr id="35" name="object 15"/>
            <p:cNvSpPr/>
            <p:nvPr/>
          </p:nvSpPr>
          <p:spPr>
            <a:xfrm>
              <a:off x="3891992" y="3178818"/>
              <a:ext cx="3577590" cy="596900"/>
            </a:xfrm>
            <a:custGeom>
              <a:avLst/>
              <a:gdLst/>
              <a:ahLst/>
              <a:cxnLst/>
              <a:rect l="l" t="t" r="r" b="b"/>
              <a:pathLst>
                <a:path w="3577590" h="596900">
                  <a:moveTo>
                    <a:pt x="0" y="0"/>
                  </a:moveTo>
                  <a:lnTo>
                    <a:pt x="3577592" y="0"/>
                  </a:lnTo>
                  <a:lnTo>
                    <a:pt x="3577592" y="596798"/>
                  </a:lnTo>
                  <a:lnTo>
                    <a:pt x="0" y="596798"/>
                  </a:lnTo>
                  <a:lnTo>
                    <a:pt x="0" y="0"/>
                  </a:lnTo>
                  <a:close/>
                </a:path>
              </a:pathLst>
            </a:custGeom>
            <a:ln w="9524">
              <a:solidFill>
                <a:srgbClr val="FFFFFF"/>
              </a:solidFill>
            </a:ln>
          </p:spPr>
          <p:txBody>
            <a:bodyPr wrap="square" lIns="0" tIns="0" rIns="0" bIns="0" rtlCol="0"/>
            <a:lstStyle/>
            <a:p>
              <a:endParaRPr/>
            </a:p>
          </p:txBody>
        </p:sp>
      </p:grpSp>
      <p:sp>
        <p:nvSpPr>
          <p:cNvPr id="36" name="object 16"/>
          <p:cNvSpPr txBox="1"/>
          <p:nvPr/>
        </p:nvSpPr>
        <p:spPr>
          <a:xfrm>
            <a:off x="3891992" y="3178818"/>
            <a:ext cx="3577590" cy="596900"/>
          </a:xfrm>
          <a:prstGeom prst="rect">
            <a:avLst/>
          </a:prstGeom>
        </p:spPr>
        <p:txBody>
          <a:bodyPr vert="horz" wrap="square" lIns="0" tIns="166370" rIns="0" bIns="0" rtlCol="0">
            <a:spAutoFit/>
          </a:bodyPr>
          <a:lstStyle/>
          <a:p>
            <a:pPr marL="258445">
              <a:lnSpc>
                <a:spcPct val="100000"/>
              </a:lnSpc>
              <a:spcBef>
                <a:spcPts val="1310"/>
              </a:spcBef>
            </a:pPr>
            <a:r>
              <a:rPr sz="1600" spc="-15" dirty="0">
                <a:solidFill>
                  <a:srgbClr val="FFFFFF"/>
                </a:solidFill>
                <a:latin typeface="Lato"/>
                <a:cs typeface="Lato"/>
              </a:rPr>
              <a:t>Develop proof-of-concept</a:t>
            </a:r>
            <a:r>
              <a:rPr sz="1600" spc="-200" dirty="0">
                <a:solidFill>
                  <a:srgbClr val="FFFFFF"/>
                </a:solidFill>
                <a:latin typeface="Lato"/>
                <a:cs typeface="Lato"/>
              </a:rPr>
              <a:t> </a:t>
            </a:r>
            <a:r>
              <a:rPr sz="1600" spc="5" dirty="0">
                <a:solidFill>
                  <a:srgbClr val="FFFFFF"/>
                </a:solidFill>
                <a:latin typeface="Lato"/>
                <a:cs typeface="Lato"/>
              </a:rPr>
              <a:t>solution</a:t>
            </a:r>
            <a:endParaRPr sz="1600">
              <a:latin typeface="Lato"/>
              <a:cs typeface="Lato"/>
            </a:endParaRPr>
          </a:p>
        </p:txBody>
      </p:sp>
      <p:grpSp>
        <p:nvGrpSpPr>
          <p:cNvPr id="37" name="object 17"/>
          <p:cNvGrpSpPr/>
          <p:nvPr/>
        </p:nvGrpSpPr>
        <p:grpSpPr>
          <a:xfrm>
            <a:off x="3863367" y="4202269"/>
            <a:ext cx="3688715" cy="708025"/>
            <a:chOff x="3863367" y="4202269"/>
            <a:chExt cx="3688715" cy="708025"/>
          </a:xfrm>
        </p:grpSpPr>
        <p:sp>
          <p:nvSpPr>
            <p:cNvPr id="38" name="object 18"/>
            <p:cNvSpPr/>
            <p:nvPr/>
          </p:nvSpPr>
          <p:spPr>
            <a:xfrm>
              <a:off x="3863367" y="4202269"/>
              <a:ext cx="3688717" cy="707921"/>
            </a:xfrm>
            <a:prstGeom prst="rect">
              <a:avLst/>
            </a:prstGeom>
            <a:blipFill>
              <a:blip r:embed="rId2" cstate="print"/>
              <a:stretch>
                <a:fillRect/>
              </a:stretch>
            </a:blipFill>
          </p:spPr>
          <p:txBody>
            <a:bodyPr wrap="square" lIns="0" tIns="0" rIns="0" bIns="0" rtlCol="0"/>
            <a:lstStyle/>
            <a:p>
              <a:endParaRPr/>
            </a:p>
          </p:txBody>
        </p:sp>
        <p:sp>
          <p:nvSpPr>
            <p:cNvPr id="39" name="object 19"/>
            <p:cNvSpPr/>
            <p:nvPr/>
          </p:nvSpPr>
          <p:spPr>
            <a:xfrm>
              <a:off x="3891992" y="4230891"/>
              <a:ext cx="3577590" cy="596900"/>
            </a:xfrm>
            <a:custGeom>
              <a:avLst/>
              <a:gdLst/>
              <a:ahLst/>
              <a:cxnLst/>
              <a:rect l="l" t="t" r="r" b="b"/>
              <a:pathLst>
                <a:path w="3577590" h="596900">
                  <a:moveTo>
                    <a:pt x="3577592" y="596798"/>
                  </a:moveTo>
                  <a:lnTo>
                    <a:pt x="0" y="596798"/>
                  </a:lnTo>
                  <a:lnTo>
                    <a:pt x="0" y="0"/>
                  </a:lnTo>
                  <a:lnTo>
                    <a:pt x="3577592" y="0"/>
                  </a:lnTo>
                  <a:lnTo>
                    <a:pt x="3577592" y="596798"/>
                  </a:lnTo>
                  <a:close/>
                </a:path>
              </a:pathLst>
            </a:custGeom>
            <a:solidFill>
              <a:srgbClr val="000000"/>
            </a:solidFill>
          </p:spPr>
          <p:txBody>
            <a:bodyPr wrap="square" lIns="0" tIns="0" rIns="0" bIns="0" rtlCol="0"/>
            <a:lstStyle/>
            <a:p>
              <a:endParaRPr/>
            </a:p>
          </p:txBody>
        </p:sp>
        <p:sp>
          <p:nvSpPr>
            <p:cNvPr id="40" name="object 20"/>
            <p:cNvSpPr/>
            <p:nvPr/>
          </p:nvSpPr>
          <p:spPr>
            <a:xfrm>
              <a:off x="3891992" y="4230891"/>
              <a:ext cx="3577590" cy="596900"/>
            </a:xfrm>
            <a:custGeom>
              <a:avLst/>
              <a:gdLst/>
              <a:ahLst/>
              <a:cxnLst/>
              <a:rect l="l" t="t" r="r" b="b"/>
              <a:pathLst>
                <a:path w="3577590" h="596900">
                  <a:moveTo>
                    <a:pt x="0" y="0"/>
                  </a:moveTo>
                  <a:lnTo>
                    <a:pt x="3577592" y="0"/>
                  </a:lnTo>
                  <a:lnTo>
                    <a:pt x="3577592" y="596798"/>
                  </a:lnTo>
                  <a:lnTo>
                    <a:pt x="0" y="596798"/>
                  </a:lnTo>
                  <a:lnTo>
                    <a:pt x="0" y="0"/>
                  </a:lnTo>
                  <a:close/>
                </a:path>
              </a:pathLst>
            </a:custGeom>
            <a:ln w="9524">
              <a:solidFill>
                <a:srgbClr val="FFFFFF"/>
              </a:solidFill>
            </a:ln>
          </p:spPr>
          <p:txBody>
            <a:bodyPr wrap="square" lIns="0" tIns="0" rIns="0" bIns="0" rtlCol="0"/>
            <a:lstStyle/>
            <a:p>
              <a:endParaRPr/>
            </a:p>
          </p:txBody>
        </p:sp>
      </p:grpSp>
      <p:sp>
        <p:nvSpPr>
          <p:cNvPr id="41" name="object 21"/>
          <p:cNvSpPr txBox="1"/>
          <p:nvPr/>
        </p:nvSpPr>
        <p:spPr>
          <a:xfrm>
            <a:off x="3891992" y="4230891"/>
            <a:ext cx="3577590" cy="596900"/>
          </a:xfrm>
          <a:prstGeom prst="rect">
            <a:avLst/>
          </a:prstGeom>
        </p:spPr>
        <p:txBody>
          <a:bodyPr vert="horz" wrap="square" lIns="0" tIns="38735" rIns="0" bIns="0" rtlCol="0">
            <a:spAutoFit/>
          </a:bodyPr>
          <a:lstStyle/>
          <a:p>
            <a:pPr marL="1392555" marR="334645" indent="-1049655">
              <a:lnSpc>
                <a:spcPct val="101600"/>
              </a:lnSpc>
              <a:spcBef>
                <a:spcPts val="305"/>
              </a:spcBef>
            </a:pPr>
            <a:r>
              <a:rPr sz="1600" spc="5" dirty="0">
                <a:solidFill>
                  <a:srgbClr val="FFFFFF"/>
                </a:solidFill>
                <a:latin typeface="Lato"/>
                <a:cs typeface="Lato"/>
              </a:rPr>
              <a:t>Simulate</a:t>
            </a:r>
            <a:r>
              <a:rPr sz="1600" spc="-125" dirty="0">
                <a:solidFill>
                  <a:srgbClr val="FFFFFF"/>
                </a:solidFill>
                <a:latin typeface="Lato"/>
                <a:cs typeface="Lato"/>
              </a:rPr>
              <a:t> </a:t>
            </a:r>
            <a:r>
              <a:rPr sz="1600" spc="5" dirty="0">
                <a:solidFill>
                  <a:srgbClr val="FFFFFF"/>
                </a:solidFill>
                <a:latin typeface="Lato"/>
                <a:cs typeface="Lato"/>
              </a:rPr>
              <a:t>solution</a:t>
            </a:r>
            <a:r>
              <a:rPr sz="1600" spc="-120" dirty="0">
                <a:solidFill>
                  <a:srgbClr val="FFFFFF"/>
                </a:solidFill>
                <a:latin typeface="Lato"/>
                <a:cs typeface="Lato"/>
              </a:rPr>
              <a:t> </a:t>
            </a:r>
            <a:r>
              <a:rPr sz="1600" dirty="0">
                <a:solidFill>
                  <a:srgbClr val="FFFFFF"/>
                </a:solidFill>
                <a:latin typeface="Lato"/>
                <a:cs typeface="Lato"/>
              </a:rPr>
              <a:t>using</a:t>
            </a:r>
            <a:r>
              <a:rPr sz="1600" spc="-120" dirty="0">
                <a:solidFill>
                  <a:srgbClr val="FFFFFF"/>
                </a:solidFill>
                <a:latin typeface="Lato"/>
                <a:cs typeface="Lato"/>
              </a:rPr>
              <a:t> </a:t>
            </a:r>
            <a:r>
              <a:rPr sz="1600" dirty="0">
                <a:solidFill>
                  <a:srgbClr val="FFFFFF"/>
                </a:solidFill>
                <a:latin typeface="Lato"/>
                <a:cs typeface="Lato"/>
              </a:rPr>
              <a:t>Xanadu’s  software</a:t>
            </a:r>
            <a:endParaRPr sz="1600">
              <a:latin typeface="Lato"/>
              <a:cs typeface="Lato"/>
            </a:endParaRPr>
          </a:p>
        </p:txBody>
      </p:sp>
      <p:grpSp>
        <p:nvGrpSpPr>
          <p:cNvPr id="42" name="object 22"/>
          <p:cNvGrpSpPr/>
          <p:nvPr/>
        </p:nvGrpSpPr>
        <p:grpSpPr>
          <a:xfrm>
            <a:off x="3863367" y="5254342"/>
            <a:ext cx="3688715" cy="708025"/>
            <a:chOff x="3863367" y="5254342"/>
            <a:chExt cx="3688715" cy="708025"/>
          </a:xfrm>
        </p:grpSpPr>
        <p:sp>
          <p:nvSpPr>
            <p:cNvPr id="43" name="object 23"/>
            <p:cNvSpPr/>
            <p:nvPr/>
          </p:nvSpPr>
          <p:spPr>
            <a:xfrm>
              <a:off x="3863367" y="5254342"/>
              <a:ext cx="3688717" cy="707921"/>
            </a:xfrm>
            <a:prstGeom prst="rect">
              <a:avLst/>
            </a:prstGeom>
            <a:blipFill>
              <a:blip r:embed="rId2" cstate="print"/>
              <a:stretch>
                <a:fillRect/>
              </a:stretch>
            </a:blipFill>
          </p:spPr>
          <p:txBody>
            <a:bodyPr wrap="square" lIns="0" tIns="0" rIns="0" bIns="0" rtlCol="0"/>
            <a:lstStyle/>
            <a:p>
              <a:endParaRPr/>
            </a:p>
          </p:txBody>
        </p:sp>
        <p:sp>
          <p:nvSpPr>
            <p:cNvPr id="44" name="object 24"/>
            <p:cNvSpPr/>
            <p:nvPr/>
          </p:nvSpPr>
          <p:spPr>
            <a:xfrm>
              <a:off x="3891992" y="5282964"/>
              <a:ext cx="3577590" cy="596900"/>
            </a:xfrm>
            <a:custGeom>
              <a:avLst/>
              <a:gdLst/>
              <a:ahLst/>
              <a:cxnLst/>
              <a:rect l="l" t="t" r="r" b="b"/>
              <a:pathLst>
                <a:path w="3577590" h="596900">
                  <a:moveTo>
                    <a:pt x="3577592" y="596798"/>
                  </a:moveTo>
                  <a:lnTo>
                    <a:pt x="0" y="596798"/>
                  </a:lnTo>
                  <a:lnTo>
                    <a:pt x="0" y="0"/>
                  </a:lnTo>
                  <a:lnTo>
                    <a:pt x="3577592" y="0"/>
                  </a:lnTo>
                  <a:lnTo>
                    <a:pt x="3577592" y="596798"/>
                  </a:lnTo>
                  <a:close/>
                </a:path>
              </a:pathLst>
            </a:custGeom>
            <a:solidFill>
              <a:srgbClr val="000000"/>
            </a:solidFill>
          </p:spPr>
          <p:txBody>
            <a:bodyPr wrap="square" lIns="0" tIns="0" rIns="0" bIns="0" rtlCol="0"/>
            <a:lstStyle/>
            <a:p>
              <a:endParaRPr/>
            </a:p>
          </p:txBody>
        </p:sp>
        <p:sp>
          <p:nvSpPr>
            <p:cNvPr id="45" name="object 25"/>
            <p:cNvSpPr/>
            <p:nvPr/>
          </p:nvSpPr>
          <p:spPr>
            <a:xfrm>
              <a:off x="3891992" y="5282964"/>
              <a:ext cx="3577590" cy="596900"/>
            </a:xfrm>
            <a:custGeom>
              <a:avLst/>
              <a:gdLst/>
              <a:ahLst/>
              <a:cxnLst/>
              <a:rect l="l" t="t" r="r" b="b"/>
              <a:pathLst>
                <a:path w="3577590" h="596900">
                  <a:moveTo>
                    <a:pt x="0" y="0"/>
                  </a:moveTo>
                  <a:lnTo>
                    <a:pt x="3577592" y="0"/>
                  </a:lnTo>
                  <a:lnTo>
                    <a:pt x="3577592" y="596798"/>
                  </a:lnTo>
                  <a:lnTo>
                    <a:pt x="0" y="596798"/>
                  </a:lnTo>
                  <a:lnTo>
                    <a:pt x="0" y="0"/>
                  </a:lnTo>
                  <a:close/>
                </a:path>
              </a:pathLst>
            </a:custGeom>
            <a:ln w="9524">
              <a:solidFill>
                <a:srgbClr val="FFFFFF"/>
              </a:solidFill>
            </a:ln>
          </p:spPr>
          <p:txBody>
            <a:bodyPr wrap="square" lIns="0" tIns="0" rIns="0" bIns="0" rtlCol="0"/>
            <a:lstStyle/>
            <a:p>
              <a:endParaRPr/>
            </a:p>
          </p:txBody>
        </p:sp>
      </p:grpSp>
      <p:sp>
        <p:nvSpPr>
          <p:cNvPr id="46" name="object 26"/>
          <p:cNvSpPr txBox="1"/>
          <p:nvPr/>
        </p:nvSpPr>
        <p:spPr>
          <a:xfrm>
            <a:off x="3891992" y="5282964"/>
            <a:ext cx="3577590" cy="596900"/>
          </a:xfrm>
          <a:prstGeom prst="rect">
            <a:avLst/>
          </a:prstGeom>
        </p:spPr>
        <p:txBody>
          <a:bodyPr vert="horz" wrap="square" lIns="0" tIns="38735" rIns="0" bIns="0" rtlCol="0">
            <a:spAutoFit/>
          </a:bodyPr>
          <a:lstStyle/>
          <a:p>
            <a:pPr marL="779780" marR="273050" indent="-498475">
              <a:lnSpc>
                <a:spcPct val="101600"/>
              </a:lnSpc>
              <a:spcBef>
                <a:spcPts val="305"/>
              </a:spcBef>
            </a:pPr>
            <a:r>
              <a:rPr sz="1600" spc="5" dirty="0">
                <a:solidFill>
                  <a:srgbClr val="FFFFFF"/>
                </a:solidFill>
                <a:latin typeface="Lato"/>
                <a:cs typeface="Lato"/>
              </a:rPr>
              <a:t>Benchmark </a:t>
            </a:r>
            <a:r>
              <a:rPr sz="1600" dirty="0">
                <a:solidFill>
                  <a:srgbClr val="FFFFFF"/>
                </a:solidFill>
                <a:latin typeface="Lato"/>
                <a:cs typeface="Lato"/>
              </a:rPr>
              <a:t>quantum</a:t>
            </a:r>
            <a:r>
              <a:rPr sz="1600" spc="-320" dirty="0">
                <a:solidFill>
                  <a:srgbClr val="FFFFFF"/>
                </a:solidFill>
                <a:latin typeface="Lato"/>
                <a:cs typeface="Lato"/>
              </a:rPr>
              <a:t> </a:t>
            </a:r>
            <a:r>
              <a:rPr sz="1600" spc="-10" dirty="0">
                <a:solidFill>
                  <a:srgbClr val="FFFFFF"/>
                </a:solidFill>
                <a:latin typeface="Lato"/>
                <a:cs typeface="Lato"/>
              </a:rPr>
              <a:t>speedup </a:t>
            </a:r>
            <a:r>
              <a:rPr sz="1600" dirty="0">
                <a:solidFill>
                  <a:srgbClr val="FFFFFF"/>
                </a:solidFill>
                <a:latin typeface="Lato"/>
                <a:cs typeface="Lato"/>
              </a:rPr>
              <a:t>and  accuracy</a:t>
            </a:r>
            <a:r>
              <a:rPr sz="1600" spc="-114" dirty="0">
                <a:solidFill>
                  <a:srgbClr val="FFFFFF"/>
                </a:solidFill>
                <a:latin typeface="Lato"/>
                <a:cs typeface="Lato"/>
              </a:rPr>
              <a:t> </a:t>
            </a:r>
            <a:r>
              <a:rPr sz="1600" dirty="0">
                <a:solidFill>
                  <a:srgbClr val="FFFFFF"/>
                </a:solidFill>
                <a:latin typeface="Lato"/>
                <a:cs typeface="Lato"/>
              </a:rPr>
              <a:t>improvement</a:t>
            </a:r>
            <a:endParaRPr sz="1600">
              <a:latin typeface="Lato"/>
              <a:cs typeface="Lato"/>
            </a:endParaRPr>
          </a:p>
        </p:txBody>
      </p:sp>
      <p:sp>
        <p:nvSpPr>
          <p:cNvPr id="47" name="object 27"/>
          <p:cNvSpPr/>
          <p:nvPr/>
        </p:nvSpPr>
        <p:spPr>
          <a:xfrm>
            <a:off x="5495788" y="2870244"/>
            <a:ext cx="370205" cy="161925"/>
          </a:xfrm>
          <a:custGeom>
            <a:avLst/>
            <a:gdLst/>
            <a:ahLst/>
            <a:cxnLst/>
            <a:rect l="l" t="t" r="r" b="b"/>
            <a:pathLst>
              <a:path w="370204" h="161925">
                <a:moveTo>
                  <a:pt x="184999" y="161874"/>
                </a:moveTo>
                <a:lnTo>
                  <a:pt x="0" y="0"/>
                </a:lnTo>
                <a:lnTo>
                  <a:pt x="369999" y="0"/>
                </a:lnTo>
                <a:lnTo>
                  <a:pt x="184999" y="161874"/>
                </a:lnTo>
                <a:close/>
              </a:path>
            </a:pathLst>
          </a:custGeom>
          <a:solidFill>
            <a:srgbClr val="6EB8C4"/>
          </a:solidFill>
        </p:spPr>
        <p:txBody>
          <a:bodyPr wrap="square" lIns="0" tIns="0" rIns="0" bIns="0" rtlCol="0"/>
          <a:lstStyle/>
          <a:p>
            <a:endParaRPr/>
          </a:p>
        </p:txBody>
      </p:sp>
      <p:sp>
        <p:nvSpPr>
          <p:cNvPr id="48" name="object 28"/>
          <p:cNvSpPr/>
          <p:nvPr/>
        </p:nvSpPr>
        <p:spPr>
          <a:xfrm>
            <a:off x="5495788" y="3922317"/>
            <a:ext cx="370205" cy="161925"/>
          </a:xfrm>
          <a:custGeom>
            <a:avLst/>
            <a:gdLst/>
            <a:ahLst/>
            <a:cxnLst/>
            <a:rect l="l" t="t" r="r" b="b"/>
            <a:pathLst>
              <a:path w="370204" h="161925">
                <a:moveTo>
                  <a:pt x="184999" y="161874"/>
                </a:moveTo>
                <a:lnTo>
                  <a:pt x="0" y="0"/>
                </a:lnTo>
                <a:lnTo>
                  <a:pt x="369999" y="0"/>
                </a:lnTo>
                <a:lnTo>
                  <a:pt x="184999" y="161874"/>
                </a:lnTo>
                <a:close/>
              </a:path>
            </a:pathLst>
          </a:custGeom>
          <a:solidFill>
            <a:srgbClr val="6EB8C4"/>
          </a:solidFill>
        </p:spPr>
        <p:txBody>
          <a:bodyPr wrap="square" lIns="0" tIns="0" rIns="0" bIns="0" rtlCol="0"/>
          <a:lstStyle/>
          <a:p>
            <a:endParaRPr/>
          </a:p>
        </p:txBody>
      </p:sp>
      <p:sp>
        <p:nvSpPr>
          <p:cNvPr id="49" name="object 29"/>
          <p:cNvSpPr/>
          <p:nvPr/>
        </p:nvSpPr>
        <p:spPr>
          <a:xfrm>
            <a:off x="5495788" y="4974414"/>
            <a:ext cx="370205" cy="161925"/>
          </a:xfrm>
          <a:custGeom>
            <a:avLst/>
            <a:gdLst/>
            <a:ahLst/>
            <a:cxnLst/>
            <a:rect l="l" t="t" r="r" b="b"/>
            <a:pathLst>
              <a:path w="370204" h="161925">
                <a:moveTo>
                  <a:pt x="184999" y="161849"/>
                </a:moveTo>
                <a:lnTo>
                  <a:pt x="0" y="0"/>
                </a:lnTo>
                <a:lnTo>
                  <a:pt x="369999" y="0"/>
                </a:lnTo>
                <a:lnTo>
                  <a:pt x="184999" y="161849"/>
                </a:lnTo>
                <a:close/>
              </a:path>
            </a:pathLst>
          </a:custGeom>
          <a:solidFill>
            <a:srgbClr val="6EB8C4"/>
          </a:solidFill>
        </p:spPr>
        <p:txBody>
          <a:bodyPr wrap="square" lIns="0" tIns="0" rIns="0" bIns="0" rtlCol="0"/>
          <a:lstStyle/>
          <a:p>
            <a:endParaRPr/>
          </a:p>
        </p:txBody>
      </p:sp>
      <p:grpSp>
        <p:nvGrpSpPr>
          <p:cNvPr id="50" name="object 30"/>
          <p:cNvGrpSpPr/>
          <p:nvPr/>
        </p:nvGrpSpPr>
        <p:grpSpPr>
          <a:xfrm>
            <a:off x="705556" y="1961386"/>
            <a:ext cx="2495550" cy="1479550"/>
            <a:chOff x="705556" y="1961386"/>
            <a:chExt cx="2495550" cy="1479550"/>
          </a:xfrm>
        </p:grpSpPr>
        <p:sp>
          <p:nvSpPr>
            <p:cNvPr id="51" name="object 31"/>
            <p:cNvSpPr/>
            <p:nvPr/>
          </p:nvSpPr>
          <p:spPr>
            <a:xfrm>
              <a:off x="730038" y="2935049"/>
              <a:ext cx="2470555" cy="505693"/>
            </a:xfrm>
            <a:prstGeom prst="rect">
              <a:avLst/>
            </a:prstGeom>
            <a:blipFill>
              <a:blip r:embed="rId3" cstate="print"/>
              <a:stretch>
                <a:fillRect/>
              </a:stretch>
            </a:blipFill>
          </p:spPr>
          <p:txBody>
            <a:bodyPr wrap="square" lIns="0" tIns="0" rIns="0" bIns="0" rtlCol="0"/>
            <a:lstStyle/>
            <a:p>
              <a:endParaRPr/>
            </a:p>
          </p:txBody>
        </p:sp>
        <p:sp>
          <p:nvSpPr>
            <p:cNvPr id="52" name="object 32"/>
            <p:cNvSpPr/>
            <p:nvPr/>
          </p:nvSpPr>
          <p:spPr>
            <a:xfrm>
              <a:off x="1752754" y="1961386"/>
              <a:ext cx="1371652" cy="914433"/>
            </a:xfrm>
            <a:prstGeom prst="rect">
              <a:avLst/>
            </a:prstGeom>
            <a:blipFill>
              <a:blip r:embed="rId4" cstate="print"/>
              <a:stretch>
                <a:fillRect/>
              </a:stretch>
            </a:blipFill>
          </p:spPr>
          <p:txBody>
            <a:bodyPr wrap="square" lIns="0" tIns="0" rIns="0" bIns="0" rtlCol="0"/>
            <a:lstStyle/>
            <a:p>
              <a:endParaRPr/>
            </a:p>
          </p:txBody>
        </p:sp>
        <p:sp>
          <p:nvSpPr>
            <p:cNvPr id="53" name="object 33"/>
            <p:cNvSpPr/>
            <p:nvPr/>
          </p:nvSpPr>
          <p:spPr>
            <a:xfrm>
              <a:off x="705556" y="2034845"/>
              <a:ext cx="704471" cy="688698"/>
            </a:xfrm>
            <a:prstGeom prst="rect">
              <a:avLst/>
            </a:prstGeom>
            <a:blipFill>
              <a:blip r:embed="rId5" cstate="print"/>
              <a:stretch>
                <a:fillRect/>
              </a:stretch>
            </a:blipFill>
          </p:spPr>
          <p:txBody>
            <a:bodyPr wrap="square" lIns="0" tIns="0" rIns="0" bIns="0" rtlCol="0"/>
            <a:lstStyle/>
            <a:p>
              <a:endParaRPr/>
            </a:p>
          </p:txBody>
        </p:sp>
      </p:grpSp>
      <p:sp>
        <p:nvSpPr>
          <p:cNvPr id="54" name="object 34"/>
          <p:cNvSpPr/>
          <p:nvPr/>
        </p:nvSpPr>
        <p:spPr>
          <a:xfrm>
            <a:off x="0" y="575498"/>
            <a:ext cx="7937500" cy="600075"/>
          </a:xfrm>
          <a:custGeom>
            <a:avLst/>
            <a:gdLst/>
            <a:ahLst/>
            <a:cxnLst/>
            <a:rect l="l" t="t" r="r" b="b"/>
            <a:pathLst>
              <a:path w="7937500" h="600075">
                <a:moveTo>
                  <a:pt x="7400235" y="599998"/>
                </a:moveTo>
                <a:lnTo>
                  <a:pt x="0" y="599998"/>
                </a:lnTo>
                <a:lnTo>
                  <a:pt x="0" y="0"/>
                </a:lnTo>
                <a:lnTo>
                  <a:pt x="7936984" y="0"/>
                </a:lnTo>
                <a:lnTo>
                  <a:pt x="7400235" y="599998"/>
                </a:lnTo>
                <a:close/>
              </a:path>
            </a:pathLst>
          </a:custGeom>
          <a:solidFill>
            <a:srgbClr val="6EB8C4"/>
          </a:solidFill>
        </p:spPr>
        <p:txBody>
          <a:bodyPr wrap="square" lIns="0" tIns="0" rIns="0" bIns="0" rtlCol="0"/>
          <a:lstStyle/>
          <a:p>
            <a:endParaRPr/>
          </a:p>
        </p:txBody>
      </p:sp>
      <p:sp>
        <p:nvSpPr>
          <p:cNvPr id="55" name="object 35"/>
          <p:cNvSpPr txBox="1">
            <a:spLocks/>
          </p:cNvSpPr>
          <p:nvPr/>
        </p:nvSpPr>
        <p:spPr>
          <a:xfrm>
            <a:off x="143933" y="723826"/>
            <a:ext cx="7035800"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2000" spc="15" dirty="0" smtClean="0">
                <a:latin typeface="UD デジタル 教科書体 NK-B" panose="02020700000000000000" pitchFamily="18" charset="-128"/>
                <a:ea typeface="UD デジタル 教科書体 NK-B" panose="02020700000000000000" pitchFamily="18" charset="-128"/>
              </a:rPr>
              <a:t>Recent</a:t>
            </a:r>
            <a:r>
              <a:rPr lang="en-US" sz="2000" spc="-100" dirty="0" smtClean="0">
                <a:latin typeface="UD デジタル 教科書体 NK-B" panose="02020700000000000000" pitchFamily="18" charset="-128"/>
                <a:ea typeface="UD デジタル 教科書体 NK-B" panose="02020700000000000000" pitchFamily="18" charset="-128"/>
              </a:rPr>
              <a:t> </a:t>
            </a:r>
            <a:r>
              <a:rPr lang="en-US" sz="2000" spc="20" dirty="0" smtClean="0">
                <a:latin typeface="UD デジタル 教科書体 NK-B" panose="02020700000000000000" pitchFamily="18" charset="-128"/>
                <a:ea typeface="UD デジタル 教科書体 NK-B" panose="02020700000000000000" pitchFamily="18" charset="-128"/>
              </a:rPr>
              <a:t>project</a:t>
            </a:r>
            <a:r>
              <a:rPr lang="en-US" sz="2000" spc="-100" dirty="0" smtClean="0">
                <a:latin typeface="UD デジタル 教科書体 NK-B" panose="02020700000000000000" pitchFamily="18" charset="-128"/>
                <a:ea typeface="UD デジタル 教科書体 NK-B" panose="02020700000000000000" pitchFamily="18" charset="-128"/>
              </a:rPr>
              <a:t> </a:t>
            </a:r>
            <a:r>
              <a:rPr lang="en-US" sz="2000" spc="15" dirty="0" smtClean="0">
                <a:latin typeface="UD デジタル 教科書体 NK-B" panose="02020700000000000000" pitchFamily="18" charset="-128"/>
                <a:ea typeface="UD デジタル 教科書体 NK-B" panose="02020700000000000000" pitchFamily="18" charset="-128"/>
              </a:rPr>
              <a:t>completed</a:t>
            </a:r>
            <a:r>
              <a:rPr lang="en-US" sz="2000" spc="-95" dirty="0" smtClean="0">
                <a:latin typeface="UD デジタル 教科書体 NK-B" panose="02020700000000000000" pitchFamily="18" charset="-128"/>
                <a:ea typeface="UD デジタル 教科書体 NK-B" panose="02020700000000000000" pitchFamily="18" charset="-128"/>
              </a:rPr>
              <a:t> </a:t>
            </a:r>
            <a:r>
              <a:rPr lang="en-US" sz="2000" spc="20" dirty="0" smtClean="0">
                <a:latin typeface="UD デジタル 教科書体 NK-B" panose="02020700000000000000" pitchFamily="18" charset="-128"/>
                <a:ea typeface="UD デジタル 教科書体 NK-B" panose="02020700000000000000" pitchFamily="18" charset="-128"/>
              </a:rPr>
              <a:t>with</a:t>
            </a:r>
            <a:r>
              <a:rPr lang="en-US" sz="2000" spc="-100" dirty="0" smtClean="0">
                <a:latin typeface="UD デジタル 教科書体 NK-B" panose="02020700000000000000" pitchFamily="18" charset="-128"/>
                <a:ea typeface="UD デジタル 教科書体 NK-B" panose="02020700000000000000" pitchFamily="18" charset="-128"/>
              </a:rPr>
              <a:t> </a:t>
            </a:r>
            <a:r>
              <a:rPr lang="en-US" sz="2000" spc="10" dirty="0" smtClean="0">
                <a:latin typeface="UD デジタル 教科書体 NK-B" panose="02020700000000000000" pitchFamily="18" charset="-128"/>
                <a:ea typeface="UD デジタル 教科書体 NK-B" panose="02020700000000000000" pitchFamily="18" charset="-128"/>
              </a:rPr>
              <a:t>top</a:t>
            </a:r>
            <a:r>
              <a:rPr lang="en-US" sz="2000" spc="-95" dirty="0" smtClean="0">
                <a:latin typeface="UD デジタル 教科書体 NK-B" panose="02020700000000000000" pitchFamily="18" charset="-128"/>
                <a:ea typeface="UD デジタル 教科書体 NK-B" panose="02020700000000000000" pitchFamily="18" charset="-128"/>
              </a:rPr>
              <a:t> </a:t>
            </a:r>
            <a:r>
              <a:rPr lang="en-US" sz="2000" spc="30" dirty="0" err="1" smtClean="0">
                <a:latin typeface="UD デジタル 教科書体 NK-B" panose="02020700000000000000" pitchFamily="18" charset="-128"/>
                <a:ea typeface="UD デジタル 教科書体 NK-B" panose="02020700000000000000" pitchFamily="18" charset="-128"/>
              </a:rPr>
              <a:t>canadian</a:t>
            </a:r>
            <a:r>
              <a:rPr lang="en-US" sz="2000" spc="-100" dirty="0" smtClean="0">
                <a:latin typeface="UD デジタル 教科書体 NK-B" panose="02020700000000000000" pitchFamily="18" charset="-128"/>
                <a:ea typeface="UD デジタル 教科書体 NK-B" panose="02020700000000000000" pitchFamily="18" charset="-128"/>
              </a:rPr>
              <a:t> </a:t>
            </a:r>
            <a:r>
              <a:rPr lang="en-US" sz="2000" spc="20" dirty="0" smtClean="0">
                <a:latin typeface="UD デジタル 教科書体 NK-B" panose="02020700000000000000" pitchFamily="18" charset="-128"/>
                <a:ea typeface="UD デジタル 教科書体 NK-B" panose="02020700000000000000" pitchFamily="18" charset="-128"/>
              </a:rPr>
              <a:t>banks</a:t>
            </a:r>
            <a:endParaRPr lang="en-US" sz="2000" spc="20"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4229937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389103" y="807390"/>
            <a:ext cx="1916349" cy="22665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err="1" smtClean="0">
                <a:solidFill>
                  <a:schemeClr val="tx1"/>
                </a:solidFill>
                <a:latin typeface="UD デジタル 教科書体 NK-B" panose="02020700000000000000" pitchFamily="18" charset="-128"/>
                <a:ea typeface="UD デジタル 教科書体 NK-B" panose="02020700000000000000" pitchFamily="18" charset="-128"/>
              </a:rPr>
              <a:t>PoC</a:t>
            </a:r>
            <a:r>
              <a:rPr kumimoji="1"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後の展開</a:t>
            </a:r>
            <a:r>
              <a:rPr kumimoji="1" lang="en-US" altLang="ja-JP" sz="2000" dirty="0" smtClean="0">
                <a:solidFill>
                  <a:schemeClr val="tx1"/>
                </a:solidFill>
                <a:latin typeface="UD デジタル 教科書体 NK-B" panose="02020700000000000000" pitchFamily="18" charset="-128"/>
                <a:ea typeface="UD デジタル 教科書体 NK-B" panose="02020700000000000000" pitchFamily="18" charset="-128"/>
              </a:rPr>
              <a:t/>
            </a:r>
            <a:br>
              <a:rPr kumimoji="1" lang="en-US" altLang="ja-JP" sz="2000" dirty="0" smtClean="0">
                <a:solidFill>
                  <a:schemeClr val="tx1"/>
                </a:solidFill>
                <a:latin typeface="UD デジタル 教科書体 NK-B" panose="02020700000000000000" pitchFamily="18" charset="-128"/>
                <a:ea typeface="UD デジタル 教科書体 NK-B" panose="02020700000000000000" pitchFamily="18" charset="-128"/>
              </a:rPr>
            </a:br>
            <a:r>
              <a:rPr kumimoji="1"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（予想）</a:t>
            </a:r>
            <a:endParaRPr kumimoji="1" lang="ja-JP" altLang="en-US" sz="20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11" name="正方形/長方形 10"/>
          <p:cNvSpPr/>
          <p:nvPr/>
        </p:nvSpPr>
        <p:spPr>
          <a:xfrm>
            <a:off x="2305451" y="807388"/>
            <a:ext cx="9610933" cy="226655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1" dirty="0">
                <a:solidFill>
                  <a:schemeClr val="tx1"/>
                </a:solidFill>
                <a:latin typeface="UD デジタル 教科書体 NK-B" panose="02020700000000000000" pitchFamily="18" charset="-128"/>
                <a:ea typeface="UD デジタル 教科書体 NK-B" panose="02020700000000000000" pitchFamily="18" charset="-128"/>
              </a:rPr>
              <a:t>（１</a:t>
            </a:r>
            <a:r>
              <a:rPr lang="ja-JP" altLang="en-US" sz="2000" b="1" dirty="0" smtClean="0">
                <a:solidFill>
                  <a:schemeClr val="tx1"/>
                </a:solidFill>
                <a:latin typeface="UD デジタル 教科書体 NK-B" panose="02020700000000000000" pitchFamily="18" charset="-128"/>
                <a:ea typeface="UD デジタル 教科書体 NK-B" panose="02020700000000000000" pitchFamily="18" charset="-128"/>
              </a:rPr>
              <a:t>）量子コンピュータと量子アルゴリズムを活用した業務効率化。</a:t>
            </a:r>
            <a:endParaRPr lang="ja-JP" altLang="en-US" sz="2000" b="1" dirty="0">
              <a:solidFill>
                <a:schemeClr val="tx1"/>
              </a:solidFill>
              <a:latin typeface="UD デジタル 教科書体 NK-B" panose="02020700000000000000" pitchFamily="18" charset="-128"/>
              <a:ea typeface="UD デジタル 教科書体 NK-B" panose="02020700000000000000" pitchFamily="18" charset="-128"/>
            </a:endParaRPr>
          </a:p>
          <a:p>
            <a:r>
              <a:rPr lang="ja-JP" altLang="en-US" sz="2000" b="1" dirty="0">
                <a:solidFill>
                  <a:schemeClr val="tx1"/>
                </a:solidFill>
                <a:latin typeface="UD デジタル 教科書体 NK-B" panose="02020700000000000000" pitchFamily="18" charset="-128"/>
                <a:ea typeface="UD デジタル 教科書体 NK-B" panose="02020700000000000000" pitchFamily="18" charset="-128"/>
              </a:rPr>
              <a:t>（２</a:t>
            </a:r>
            <a:r>
              <a:rPr lang="ja-JP" altLang="en-US" sz="2000" b="1" dirty="0" smtClean="0">
                <a:solidFill>
                  <a:schemeClr val="tx1"/>
                </a:solidFill>
                <a:latin typeface="UD デジタル 教科書体 NK-B" panose="02020700000000000000" pitchFamily="18" charset="-128"/>
                <a:ea typeface="UD デジタル 教科書体 NK-B" panose="02020700000000000000" pitchFamily="18" charset="-128"/>
              </a:rPr>
              <a:t>）量子コンピュータと量子アルゴリズムを活用した既存事業の強化。</a:t>
            </a:r>
            <a:endParaRPr lang="ja-JP" altLang="en-US" sz="2000" b="1" dirty="0">
              <a:solidFill>
                <a:schemeClr val="tx1"/>
              </a:solidFill>
              <a:latin typeface="UD デジタル 教科書体 NK-B" panose="02020700000000000000" pitchFamily="18" charset="-128"/>
              <a:ea typeface="UD デジタル 教科書体 NK-B" panose="02020700000000000000" pitchFamily="18" charset="-128"/>
            </a:endParaRPr>
          </a:p>
          <a:p>
            <a:r>
              <a:rPr lang="ja-JP" altLang="en-US" sz="2000" b="1" dirty="0">
                <a:solidFill>
                  <a:schemeClr val="tx1"/>
                </a:solidFill>
                <a:latin typeface="UD デジタル 教科書体 NK-B" panose="02020700000000000000" pitchFamily="18" charset="-128"/>
                <a:ea typeface="UD デジタル 教科書体 NK-B" panose="02020700000000000000" pitchFamily="18" charset="-128"/>
              </a:rPr>
              <a:t>（３</a:t>
            </a:r>
            <a:r>
              <a:rPr lang="ja-JP" altLang="en-US" sz="2000" b="1" dirty="0" smtClean="0">
                <a:solidFill>
                  <a:schemeClr val="tx1"/>
                </a:solidFill>
                <a:latin typeface="UD デジタル 教科書体 NK-B" panose="02020700000000000000" pitchFamily="18" charset="-128"/>
                <a:ea typeface="UD デジタル 教科書体 NK-B" panose="02020700000000000000" pitchFamily="18" charset="-128"/>
              </a:rPr>
              <a:t>）量子コンピュータと量子アルゴリズムを活用した新規事業の立案と推進展開。</a:t>
            </a:r>
            <a:endParaRPr lang="ja-JP" altLang="en-US" sz="2000" b="1" dirty="0">
              <a:solidFill>
                <a:schemeClr val="tx1"/>
              </a:solidFill>
              <a:latin typeface="UD デジタル 教科書体 NK-B" panose="02020700000000000000" pitchFamily="18" charset="-128"/>
              <a:ea typeface="UD デジタル 教科書体 NK-B" panose="02020700000000000000" pitchFamily="18" charset="-128"/>
            </a:endParaRPr>
          </a:p>
          <a:p>
            <a:r>
              <a:rPr lang="ja-JP" altLang="en-US" sz="2000" b="1" dirty="0">
                <a:solidFill>
                  <a:schemeClr val="tx1"/>
                </a:solidFill>
                <a:latin typeface="UD デジタル 教科書体 NK-B" panose="02020700000000000000" pitchFamily="18" charset="-128"/>
                <a:ea typeface="UD デジタル 教科書体 NK-B" panose="02020700000000000000" pitchFamily="18" charset="-128"/>
              </a:rPr>
              <a:t>（４</a:t>
            </a:r>
            <a:r>
              <a:rPr lang="ja-JP" altLang="en-US" sz="2000" b="1" dirty="0" smtClean="0">
                <a:solidFill>
                  <a:schemeClr val="tx1"/>
                </a:solidFill>
                <a:latin typeface="UD デジタル 教科書体 NK-B" panose="02020700000000000000" pitchFamily="18" charset="-128"/>
                <a:ea typeface="UD デジタル 教科書体 NK-B" panose="02020700000000000000" pitchFamily="18" charset="-128"/>
              </a:rPr>
              <a:t>）量子コンピュータと量子アルゴリズム、人工知能を活用した金融分野、特に</a:t>
            </a:r>
            <a:r>
              <a:rPr lang="en-US" altLang="ja-JP" sz="2000" b="1" dirty="0" smtClean="0">
                <a:solidFill>
                  <a:schemeClr val="tx1"/>
                </a:solidFill>
                <a:latin typeface="UD デジタル 教科書体 NK-B" panose="02020700000000000000" pitchFamily="18" charset="-128"/>
                <a:ea typeface="UD デジタル 教科書体 NK-B" panose="02020700000000000000" pitchFamily="18" charset="-128"/>
              </a:rPr>
              <a:t>LIBOR</a:t>
            </a:r>
            <a:r>
              <a:rPr lang="ja-JP" altLang="en-US" sz="2000" b="1" dirty="0" smtClean="0">
                <a:solidFill>
                  <a:schemeClr val="tx1"/>
                </a:solidFill>
                <a:latin typeface="UD デジタル 教科書体 NK-B" panose="02020700000000000000" pitchFamily="18" charset="-128"/>
                <a:ea typeface="UD デジタル 教科書体 NK-B" panose="02020700000000000000" pitchFamily="18" charset="-128"/>
              </a:rPr>
              <a:t>公表停止に伴うリスク回避、契約見直し、シミュレーションなどへの応用。</a:t>
            </a:r>
            <a:endParaRPr lang="en-US" altLang="ja-JP" sz="2000" b="1" dirty="0" smtClean="0">
              <a:solidFill>
                <a:schemeClr val="tx1"/>
              </a:solidFill>
              <a:latin typeface="UD デジタル 教科書体 NK-B" panose="02020700000000000000" pitchFamily="18" charset="-128"/>
              <a:ea typeface="UD デジタル 教科書体 NK-B" panose="02020700000000000000" pitchFamily="18" charset="-128"/>
            </a:endParaRPr>
          </a:p>
          <a:p>
            <a:r>
              <a:rPr lang="ja-JP" altLang="en-US" sz="2000" b="1" dirty="0" smtClean="0">
                <a:solidFill>
                  <a:schemeClr val="tx1"/>
                </a:solidFill>
                <a:latin typeface="UD デジタル 教科書体 NK-B" panose="02020700000000000000" pitchFamily="18" charset="-128"/>
                <a:ea typeface="UD デジタル 教科書体 NK-B" panose="02020700000000000000" pitchFamily="18" charset="-128"/>
              </a:rPr>
              <a:t>（５）量子インターネットなど次世代量子</a:t>
            </a:r>
            <a:r>
              <a:rPr lang="en-US" altLang="ja-JP" sz="2000" b="1" dirty="0" smtClean="0">
                <a:solidFill>
                  <a:schemeClr val="tx1"/>
                </a:solidFill>
                <a:latin typeface="UD デジタル 教科書体 NK-B" panose="02020700000000000000" pitchFamily="18" charset="-128"/>
                <a:ea typeface="UD デジタル 教科書体 NK-B" panose="02020700000000000000" pitchFamily="18" charset="-128"/>
              </a:rPr>
              <a:t>ICT</a:t>
            </a:r>
            <a:r>
              <a:rPr lang="ja-JP" altLang="en-US" sz="2000" b="1" dirty="0" smtClean="0">
                <a:solidFill>
                  <a:schemeClr val="tx1"/>
                </a:solidFill>
                <a:latin typeface="UD デジタル 教科書体 NK-B" panose="02020700000000000000" pitchFamily="18" charset="-128"/>
                <a:ea typeface="UD デジタル 教科書体 NK-B" panose="02020700000000000000" pitchFamily="18" charset="-128"/>
              </a:rPr>
              <a:t>技術を取り入れた新事業推進。</a:t>
            </a:r>
            <a:endParaRPr lang="en-US" altLang="ja-JP" sz="2000" b="1" dirty="0" smtClean="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21" name="正方形/長方形 20"/>
          <p:cNvSpPr/>
          <p:nvPr/>
        </p:nvSpPr>
        <p:spPr>
          <a:xfrm>
            <a:off x="389103" y="3073942"/>
            <a:ext cx="1916349" cy="340467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実証検証</a:t>
            </a:r>
            <a:endParaRPr lang="en-US" altLang="ja-JP" sz="2000" dirty="0" smtClean="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2000" dirty="0" smtClean="0">
                <a:solidFill>
                  <a:schemeClr val="tx1"/>
                </a:solidFill>
                <a:latin typeface="UD デジタル 教科書体 NK-B" panose="02020700000000000000" pitchFamily="18" charset="-128"/>
                <a:ea typeface="UD デジタル 教科書体 NK-B" panose="02020700000000000000" pitchFamily="18" charset="-128"/>
              </a:rPr>
              <a:t>の流れ</a:t>
            </a:r>
            <a:endParaRPr kumimoji="1" lang="ja-JP" altLang="en-US" sz="20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22" name="正方形/長方形 21"/>
          <p:cNvSpPr/>
          <p:nvPr/>
        </p:nvSpPr>
        <p:spPr>
          <a:xfrm>
            <a:off x="2305450" y="3073940"/>
            <a:ext cx="9610933" cy="34046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2000" b="1" dirty="0">
              <a:solidFill>
                <a:schemeClr val="tx1"/>
              </a:solidFill>
              <a:latin typeface="UD デジタル 教科書体 NK-B" panose="02020700000000000000" pitchFamily="18" charset="-128"/>
              <a:ea typeface="UD デジタル 教科書体 NK-B" panose="02020700000000000000" pitchFamily="18" charset="-128"/>
            </a:endParaRPr>
          </a:p>
        </p:txBody>
      </p:sp>
      <p:pic>
        <p:nvPicPr>
          <p:cNvPr id="2" name="図 1"/>
          <p:cNvPicPr>
            <a:picLocks noChangeAspect="1"/>
          </p:cNvPicPr>
          <p:nvPr/>
        </p:nvPicPr>
        <p:blipFill>
          <a:blip r:embed="rId2"/>
          <a:stretch>
            <a:fillRect/>
          </a:stretch>
        </p:blipFill>
        <p:spPr>
          <a:xfrm>
            <a:off x="2993298" y="3149599"/>
            <a:ext cx="7160034" cy="3215839"/>
          </a:xfrm>
          <a:prstGeom prst="rect">
            <a:avLst/>
          </a:prstGeom>
        </p:spPr>
      </p:pic>
      <p:sp>
        <p:nvSpPr>
          <p:cNvPr id="8" name="テキスト ボックス 7"/>
          <p:cNvSpPr txBox="1"/>
          <p:nvPr/>
        </p:nvSpPr>
        <p:spPr>
          <a:xfrm>
            <a:off x="404329" y="114332"/>
            <a:ext cx="11399913" cy="584775"/>
          </a:xfrm>
          <a:prstGeom prst="rect">
            <a:avLst/>
          </a:prstGeom>
          <a:noFill/>
        </p:spPr>
        <p:txBody>
          <a:bodyPr wrap="square" rtlCol="0">
            <a:spAutoFit/>
          </a:bodyPr>
          <a:lstStyle/>
          <a:p>
            <a:pPr algn="ctr"/>
            <a:r>
              <a:rPr lang="ja-JP" altLang="en-US" sz="3200" dirty="0" smtClean="0">
                <a:latin typeface="UD デジタル 教科書体 NK-B" panose="02020700000000000000" pitchFamily="18" charset="-128"/>
                <a:ea typeface="UD デジタル 教科書体 NK-B" panose="02020700000000000000" pitchFamily="18" charset="-128"/>
              </a:rPr>
              <a:t>量子コンピュータ＆量子アルゴリズムの「金融」実証検証</a:t>
            </a:r>
            <a:endParaRPr kumimoji="1" lang="ja-JP" altLang="en-US" sz="3200"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60275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2268763" y="5376337"/>
            <a:ext cx="2237590" cy="623944"/>
          </a:xfrm>
          <a:prstGeom prst="roundRect">
            <a:avLst>
              <a:gd name="adj" fmla="val 50000"/>
            </a:avLst>
          </a:prstGeom>
          <a:solidFill>
            <a:schemeClr val="accent5">
              <a:lumMod val="75000"/>
            </a:schemeClr>
          </a:solid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latin typeface="游ゴシック" panose="020B0400000000000000" pitchFamily="50" charset="-128"/>
                <a:ea typeface="游ゴシック" panose="020B0400000000000000" pitchFamily="50" charset="-128"/>
              </a:rPr>
              <a:t>三井物産</a:t>
            </a:r>
            <a:endParaRPr kumimoji="1" lang="en-US" altLang="ja-JP" sz="2000" dirty="0" smtClean="0">
              <a:latin typeface="游ゴシック" panose="020B0400000000000000" pitchFamily="50" charset="-128"/>
              <a:ea typeface="游ゴシック" panose="020B0400000000000000" pitchFamily="50" charset="-128"/>
            </a:endParaRPr>
          </a:p>
          <a:p>
            <a:pPr algn="ctr"/>
            <a:r>
              <a:rPr lang="ja-JP" altLang="en-US" sz="2000" dirty="0" smtClean="0">
                <a:latin typeface="游ゴシック" panose="020B0400000000000000" pitchFamily="50" charset="-128"/>
                <a:ea typeface="游ゴシック" panose="020B0400000000000000" pitchFamily="50" charset="-128"/>
              </a:rPr>
              <a:t>グループ企業</a:t>
            </a:r>
            <a:endParaRPr kumimoji="1" lang="ja-JP" altLang="en-US" sz="2000" dirty="0">
              <a:latin typeface="游ゴシック" panose="020B0400000000000000" pitchFamily="50" charset="-128"/>
              <a:ea typeface="游ゴシック" panose="020B0400000000000000" pitchFamily="50" charset="-128"/>
            </a:endParaRPr>
          </a:p>
        </p:txBody>
      </p:sp>
      <p:sp>
        <p:nvSpPr>
          <p:cNvPr id="10" name="角丸四角形 9"/>
          <p:cNvSpPr/>
          <p:nvPr/>
        </p:nvSpPr>
        <p:spPr>
          <a:xfrm>
            <a:off x="2268763" y="1137397"/>
            <a:ext cx="2237590" cy="688532"/>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latin typeface="UD デジタル 教科書体 NK-B" panose="02020700000000000000" pitchFamily="18" charset="-128"/>
                <a:ea typeface="UD デジタル 教科書体 NK-B" panose="02020700000000000000" pitchFamily="18" charset="-128"/>
              </a:rPr>
              <a:t>三井物産</a:t>
            </a:r>
            <a:endParaRPr kumimoji="1" lang="en-US" altLang="ja-JP" sz="2000" dirty="0" smtClean="0">
              <a:latin typeface="UD デジタル 教科書体 NK-B" panose="02020700000000000000" pitchFamily="18" charset="-128"/>
              <a:ea typeface="UD デジタル 教科書体 NK-B" panose="02020700000000000000" pitchFamily="18" charset="-128"/>
            </a:endParaRPr>
          </a:p>
          <a:p>
            <a:pPr algn="ctr"/>
            <a:r>
              <a:rPr lang="ja-JP" altLang="en-US" sz="2000" dirty="0" smtClean="0">
                <a:latin typeface="UD デジタル 教科書体 NK-B" panose="02020700000000000000" pitchFamily="18" charset="-128"/>
                <a:ea typeface="UD デジタル 教科書体 NK-B" panose="02020700000000000000" pitchFamily="18" charset="-128"/>
              </a:rPr>
              <a:t>カナダ三井物産</a:t>
            </a:r>
            <a:endParaRPr kumimoji="1"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34" name="角丸四角形 33"/>
          <p:cNvSpPr/>
          <p:nvPr/>
        </p:nvSpPr>
        <p:spPr>
          <a:xfrm>
            <a:off x="7930387" y="1165467"/>
            <a:ext cx="2365079" cy="623944"/>
          </a:xfrm>
          <a:prstGeom prst="roundRect">
            <a:avLst>
              <a:gd name="adj" fmla="val 50000"/>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latin typeface="UD デジタル 教科書体 NK-B" panose="02020700000000000000" pitchFamily="18" charset="-128"/>
                <a:ea typeface="UD デジタル 教科書体 NK-B" panose="02020700000000000000" pitchFamily="18" charset="-128"/>
              </a:rPr>
              <a:t>Xanadu</a:t>
            </a:r>
            <a:endParaRPr kumimoji="1" lang="ja-JP" altLang="en-US" sz="2800" b="1" dirty="0">
              <a:latin typeface="UD デジタル 教科書体 NK-B" panose="02020700000000000000" pitchFamily="18" charset="-128"/>
              <a:ea typeface="UD デジタル 教科書体 NK-B" panose="02020700000000000000" pitchFamily="18" charset="-128"/>
            </a:endParaRPr>
          </a:p>
        </p:txBody>
      </p:sp>
      <p:sp>
        <p:nvSpPr>
          <p:cNvPr id="47" name="テキスト ボックス 46"/>
          <p:cNvSpPr txBox="1"/>
          <p:nvPr/>
        </p:nvSpPr>
        <p:spPr>
          <a:xfrm>
            <a:off x="0" y="121867"/>
            <a:ext cx="12192000" cy="461665"/>
          </a:xfrm>
          <a:prstGeom prst="rect">
            <a:avLst/>
          </a:prstGeom>
          <a:noFill/>
        </p:spPr>
        <p:txBody>
          <a:bodyPr wrap="square" rtlCol="0">
            <a:spAutoFit/>
          </a:bodyPr>
          <a:lstStyle/>
          <a:p>
            <a:pPr algn="ctr"/>
            <a:r>
              <a:rPr lang="ja-JP" altLang="en-US" sz="2400" dirty="0" smtClean="0">
                <a:latin typeface="UD デジタル 教科書体 NK-B" panose="02020700000000000000" pitchFamily="18" charset="-128"/>
                <a:ea typeface="UD デジタル 教科書体 NK-B" panose="02020700000000000000" pitchFamily="18" charset="-128"/>
              </a:rPr>
              <a:t>量子コンピュータ＆量子アルゴリズム「金融」実証検証体制（案）</a:t>
            </a:r>
            <a:endParaRPr kumimoji="1" lang="en-US" altLang="ja-JP" sz="2400" dirty="0" smtClean="0">
              <a:latin typeface="UD デジタル 教科書体 NK-B" panose="02020700000000000000" pitchFamily="18" charset="-128"/>
              <a:ea typeface="UD デジタル 教科書体 NK-B" panose="02020700000000000000" pitchFamily="18" charset="-128"/>
            </a:endParaRPr>
          </a:p>
        </p:txBody>
      </p:sp>
      <p:cxnSp>
        <p:nvCxnSpPr>
          <p:cNvPr id="5" name="直線コネクタ 4"/>
          <p:cNvCxnSpPr>
            <a:stCxn id="10" idx="3"/>
            <a:endCxn id="34" idx="1"/>
          </p:cNvCxnSpPr>
          <p:nvPr/>
        </p:nvCxnSpPr>
        <p:spPr>
          <a:xfrm flipV="1">
            <a:off x="4506353" y="1477439"/>
            <a:ext cx="3424034" cy="42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6096000" y="1477439"/>
            <a:ext cx="24259" cy="38988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角丸四角形 47"/>
          <p:cNvSpPr/>
          <p:nvPr/>
        </p:nvSpPr>
        <p:spPr>
          <a:xfrm>
            <a:off x="4737635" y="2213632"/>
            <a:ext cx="2736817" cy="517268"/>
          </a:xfrm>
          <a:prstGeom prst="roundRect">
            <a:avLst>
              <a:gd name="adj" fmla="val 50000"/>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游ゴシック" panose="020B0400000000000000" pitchFamily="50" charset="-128"/>
                <a:ea typeface="游ゴシック" panose="020B0400000000000000" pitchFamily="50" charset="-128"/>
              </a:rPr>
              <a:t>デジタル総合戦略部</a:t>
            </a:r>
            <a:endParaRPr kumimoji="1" lang="ja-JP" altLang="en-US" dirty="0">
              <a:latin typeface="游ゴシック" panose="020B0400000000000000" pitchFamily="50" charset="-128"/>
              <a:ea typeface="游ゴシック" panose="020B0400000000000000" pitchFamily="50" charset="-128"/>
            </a:endParaRPr>
          </a:p>
        </p:txBody>
      </p:sp>
      <p:sp>
        <p:nvSpPr>
          <p:cNvPr id="45" name="角丸四角形 44"/>
          <p:cNvSpPr/>
          <p:nvPr/>
        </p:nvSpPr>
        <p:spPr>
          <a:xfrm>
            <a:off x="5137867" y="5376337"/>
            <a:ext cx="2237590" cy="623944"/>
          </a:xfrm>
          <a:prstGeom prst="roundRect">
            <a:avLst>
              <a:gd name="adj" fmla="val 50000"/>
            </a:avLst>
          </a:prstGeom>
          <a:solidFill>
            <a:schemeClr val="accent5">
              <a:lumMod val="75000"/>
            </a:schemeClr>
          </a:solid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latin typeface="游ゴシック" panose="020B0400000000000000" pitchFamily="50" charset="-128"/>
                <a:ea typeface="游ゴシック" panose="020B0400000000000000" pitchFamily="50" charset="-128"/>
              </a:rPr>
              <a:t>三井住友銀行</a:t>
            </a:r>
            <a:endParaRPr kumimoji="1" lang="ja-JP" altLang="en-US" sz="2000" dirty="0">
              <a:latin typeface="游ゴシック" panose="020B0400000000000000" pitchFamily="50" charset="-128"/>
              <a:ea typeface="游ゴシック" panose="020B0400000000000000" pitchFamily="50" charset="-128"/>
            </a:endParaRPr>
          </a:p>
        </p:txBody>
      </p:sp>
      <p:sp>
        <p:nvSpPr>
          <p:cNvPr id="46" name="角丸四角形 45"/>
          <p:cNvSpPr/>
          <p:nvPr/>
        </p:nvSpPr>
        <p:spPr>
          <a:xfrm>
            <a:off x="8168934" y="5376337"/>
            <a:ext cx="2237590" cy="623944"/>
          </a:xfrm>
          <a:prstGeom prst="roundRect">
            <a:avLst>
              <a:gd name="adj" fmla="val 50000"/>
            </a:avLst>
          </a:prstGeom>
          <a:solidFill>
            <a:schemeClr val="accent5">
              <a:lumMod val="75000"/>
            </a:schemeClr>
          </a:solid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latin typeface="游ゴシック" panose="020B0400000000000000" pitchFamily="50" charset="-128"/>
                <a:ea typeface="游ゴシック" panose="020B0400000000000000" pitchFamily="50" charset="-128"/>
              </a:rPr>
              <a:t>三井住友銀行</a:t>
            </a:r>
            <a:endParaRPr kumimoji="1" lang="en-US" altLang="ja-JP" sz="2000" dirty="0" smtClean="0">
              <a:latin typeface="游ゴシック" panose="020B0400000000000000" pitchFamily="50" charset="-128"/>
              <a:ea typeface="游ゴシック" panose="020B0400000000000000" pitchFamily="50" charset="-128"/>
            </a:endParaRPr>
          </a:p>
          <a:p>
            <a:pPr algn="ctr"/>
            <a:r>
              <a:rPr lang="ja-JP" altLang="en-US" sz="2000" dirty="0" smtClean="0">
                <a:latin typeface="游ゴシック" panose="020B0400000000000000" pitchFamily="50" charset="-128"/>
                <a:ea typeface="游ゴシック" panose="020B0400000000000000" pitchFamily="50" charset="-128"/>
              </a:rPr>
              <a:t>グループ企業</a:t>
            </a:r>
            <a:endParaRPr kumimoji="1" lang="ja-JP" altLang="en-US" sz="2000" dirty="0">
              <a:latin typeface="游ゴシック" panose="020B0400000000000000" pitchFamily="50" charset="-128"/>
              <a:ea typeface="游ゴシック" panose="020B0400000000000000" pitchFamily="50" charset="-128"/>
            </a:endParaRPr>
          </a:p>
        </p:txBody>
      </p:sp>
      <p:cxnSp>
        <p:nvCxnSpPr>
          <p:cNvPr id="53" name="直線コネクタ 52"/>
          <p:cNvCxnSpPr/>
          <p:nvPr/>
        </p:nvCxnSpPr>
        <p:spPr>
          <a:xfrm>
            <a:off x="3370624" y="4948777"/>
            <a:ext cx="60358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角丸四角形 41"/>
          <p:cNvSpPr/>
          <p:nvPr/>
        </p:nvSpPr>
        <p:spPr>
          <a:xfrm>
            <a:off x="4839239" y="4038605"/>
            <a:ext cx="2553152" cy="648906"/>
          </a:xfrm>
          <a:prstGeom prst="roundRect">
            <a:avLst>
              <a:gd name="adj" fmla="val 50000"/>
            </a:avLst>
          </a:prstGeom>
          <a:solidFill>
            <a:srgbClr val="7030A0"/>
          </a:solidFill>
          <a:ln>
            <a:solidFill>
              <a:srgbClr val="7030A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solidFill>
                <a:latin typeface="游ゴシック" panose="020B0400000000000000" pitchFamily="50" charset="-128"/>
                <a:ea typeface="游ゴシック" panose="020B0400000000000000" pitchFamily="50" charset="-128"/>
              </a:rPr>
              <a:t>DT</a:t>
            </a:r>
            <a:r>
              <a:rPr kumimoji="1" lang="ja-JP" altLang="en-US" sz="1600" dirty="0" smtClean="0">
                <a:solidFill>
                  <a:schemeClr val="bg1"/>
                </a:solidFill>
                <a:latin typeface="游ゴシック" panose="020B0400000000000000" pitchFamily="50" charset="-128"/>
                <a:ea typeface="游ゴシック" panose="020B0400000000000000" pitchFamily="50" charset="-128"/>
              </a:rPr>
              <a:t>ノウハウの蓄積</a:t>
            </a:r>
            <a:endParaRPr kumimoji="1" lang="en-US" altLang="ja-JP" sz="1600" dirty="0" smtClean="0">
              <a:solidFill>
                <a:schemeClr val="bg1"/>
              </a:solidFill>
              <a:latin typeface="游ゴシック" panose="020B0400000000000000" pitchFamily="50" charset="-128"/>
              <a:ea typeface="游ゴシック" panose="020B0400000000000000" pitchFamily="50" charset="-128"/>
            </a:endParaRPr>
          </a:p>
          <a:p>
            <a:pPr algn="ctr"/>
            <a:r>
              <a:rPr lang="ja-JP" altLang="en-US" sz="1600" dirty="0" smtClean="0">
                <a:solidFill>
                  <a:schemeClr val="bg1"/>
                </a:solidFill>
                <a:latin typeface="游ゴシック" panose="020B0400000000000000" pitchFamily="50" charset="-128"/>
                <a:ea typeface="游ゴシック" panose="020B0400000000000000" pitchFamily="50" charset="-128"/>
              </a:rPr>
              <a:t>量子</a:t>
            </a:r>
            <a:r>
              <a:rPr lang="en-US" altLang="ja-JP" sz="1600" dirty="0" smtClean="0">
                <a:solidFill>
                  <a:schemeClr val="bg1"/>
                </a:solidFill>
                <a:latin typeface="游ゴシック" panose="020B0400000000000000" pitchFamily="50" charset="-128"/>
                <a:ea typeface="游ゴシック" panose="020B0400000000000000" pitchFamily="50" charset="-128"/>
              </a:rPr>
              <a:t>DX</a:t>
            </a:r>
            <a:r>
              <a:rPr lang="ja-JP" altLang="en-US" sz="1600" dirty="0" smtClean="0">
                <a:solidFill>
                  <a:schemeClr val="bg1"/>
                </a:solidFill>
                <a:latin typeface="游ゴシック" panose="020B0400000000000000" pitchFamily="50" charset="-128"/>
                <a:ea typeface="游ゴシック" panose="020B0400000000000000" pitchFamily="50" charset="-128"/>
              </a:rPr>
              <a:t>適用</a:t>
            </a:r>
            <a:endParaRPr kumimoji="1" lang="ja-JP" altLang="en-US" sz="1600" dirty="0">
              <a:solidFill>
                <a:schemeClr val="bg1"/>
              </a:solidFill>
              <a:latin typeface="游ゴシック" panose="020B0400000000000000" pitchFamily="50" charset="-128"/>
              <a:ea typeface="游ゴシック" panose="020B0400000000000000" pitchFamily="50" charset="-128"/>
            </a:endParaRPr>
          </a:p>
        </p:txBody>
      </p:sp>
      <p:cxnSp>
        <p:nvCxnSpPr>
          <p:cNvPr id="21" name="直線コネクタ 20"/>
          <p:cNvCxnSpPr>
            <a:endCxn id="7" idx="0"/>
          </p:cNvCxnSpPr>
          <p:nvPr/>
        </p:nvCxnSpPr>
        <p:spPr>
          <a:xfrm>
            <a:off x="3387558" y="4948776"/>
            <a:ext cx="0" cy="4275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9381957" y="4948776"/>
            <a:ext cx="0" cy="4275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object 48"/>
          <p:cNvSpPr/>
          <p:nvPr/>
        </p:nvSpPr>
        <p:spPr>
          <a:xfrm>
            <a:off x="8067334" y="652685"/>
            <a:ext cx="2033399" cy="448194"/>
          </a:xfrm>
          <a:prstGeom prst="rect">
            <a:avLst/>
          </a:prstGeom>
          <a:blipFill>
            <a:blip r:embed="rId2" cstate="print"/>
            <a:stretch>
              <a:fillRect/>
            </a:stretch>
          </a:blipFill>
        </p:spPr>
        <p:txBody>
          <a:bodyPr wrap="square" lIns="0" tIns="0" rIns="0" bIns="0" rtlCol="0"/>
          <a:lstStyle/>
          <a:p>
            <a:endParaRPr/>
          </a:p>
        </p:txBody>
      </p:sp>
      <p:sp>
        <p:nvSpPr>
          <p:cNvPr id="2" name="楕円 1"/>
          <p:cNvSpPr/>
          <p:nvPr/>
        </p:nvSpPr>
        <p:spPr>
          <a:xfrm>
            <a:off x="9050869" y="2866367"/>
            <a:ext cx="1972733" cy="621900"/>
          </a:xfrm>
          <a:prstGeom prst="ellipse">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カナダ政府</a:t>
            </a:r>
            <a:endParaRPr kumimoji="1" lang="ja-JP" altLang="en-US" dirty="0"/>
          </a:p>
        </p:txBody>
      </p:sp>
      <p:sp>
        <p:nvSpPr>
          <p:cNvPr id="9" name="テキスト ボックス 8"/>
          <p:cNvSpPr txBox="1"/>
          <p:nvPr/>
        </p:nvSpPr>
        <p:spPr>
          <a:xfrm>
            <a:off x="9200761" y="2140077"/>
            <a:ext cx="1998134" cy="307777"/>
          </a:xfrm>
          <a:prstGeom prst="rect">
            <a:avLst/>
          </a:prstGeom>
          <a:noFill/>
        </p:spPr>
        <p:txBody>
          <a:bodyPr wrap="square" rtlCol="0">
            <a:spAutoFit/>
          </a:bodyPr>
          <a:lstStyle/>
          <a:p>
            <a:pPr algn="r"/>
            <a:r>
              <a:rPr kumimoji="1" lang="en-US" altLang="ja-JP" sz="1400" b="1" dirty="0" smtClean="0">
                <a:latin typeface="Meiryo UI" panose="020B0604030504040204" pitchFamily="50" charset="-128"/>
                <a:ea typeface="Meiryo UI" panose="020B0604030504040204" pitchFamily="50" charset="-128"/>
              </a:rPr>
              <a:t>Eureka Project</a:t>
            </a:r>
            <a:endParaRPr kumimoji="1" lang="ja-JP" altLang="en-US" sz="1400" b="1"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3801133" y="3249921"/>
            <a:ext cx="4614332" cy="338554"/>
          </a:xfrm>
          <a:prstGeom prst="rect">
            <a:avLst/>
          </a:prstGeom>
          <a:solidFill>
            <a:schemeClr val="bg1"/>
          </a:solidFill>
          <a:ln>
            <a:solidFill>
              <a:schemeClr val="accent5">
                <a:lumMod val="75000"/>
              </a:schemeClr>
            </a:solidFill>
          </a:ln>
        </p:spPr>
        <p:txBody>
          <a:bodyPr wrap="square" rtlCol="0">
            <a:spAutoFit/>
          </a:bodyPr>
          <a:lstStyle/>
          <a:p>
            <a:pPr algn="ctr"/>
            <a:r>
              <a:rPr kumimoji="1" lang="ja-JP" altLang="en-US" sz="1600" dirty="0" smtClean="0">
                <a:latin typeface="UD デジタル 教科書体 NK-B" panose="02020700000000000000" pitchFamily="18" charset="-128"/>
                <a:ea typeface="UD デジタル 教科書体 NK-B" panose="02020700000000000000" pitchFamily="18" charset="-128"/>
              </a:rPr>
              <a:t>量子コンピュータ＆量子アルゴリズムの金融</a:t>
            </a:r>
            <a:r>
              <a:rPr kumimoji="1" lang="en-US" altLang="ja-JP" sz="1600" dirty="0" err="1" smtClean="0">
                <a:latin typeface="UD デジタル 教科書体 NK-B" panose="02020700000000000000" pitchFamily="18" charset="-128"/>
                <a:ea typeface="UD デジタル 教科書体 NK-B" panose="02020700000000000000" pitchFamily="18" charset="-128"/>
              </a:rPr>
              <a:t>PoC</a:t>
            </a:r>
            <a:endParaRPr kumimoji="1" lang="ja-JP" altLang="en-US" sz="1600" dirty="0">
              <a:latin typeface="UD デジタル 教科書体 NK-B" panose="02020700000000000000" pitchFamily="18" charset="-128"/>
              <a:ea typeface="UD デジタル 教科書体 NK-B" panose="02020700000000000000" pitchFamily="18" charset="-128"/>
            </a:endParaRPr>
          </a:p>
        </p:txBody>
      </p:sp>
      <p:sp>
        <p:nvSpPr>
          <p:cNvPr id="23" name="楕円 22"/>
          <p:cNvSpPr/>
          <p:nvPr/>
        </p:nvSpPr>
        <p:spPr>
          <a:xfrm>
            <a:off x="464410" y="3118050"/>
            <a:ext cx="1972733" cy="621900"/>
          </a:xfrm>
          <a:prstGeom prst="ellipse">
            <a:avLst/>
          </a:prstGeom>
          <a:solidFill>
            <a:schemeClr val="accent2">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NEDO</a:t>
            </a:r>
            <a:endParaRPr kumimoji="1" lang="ja-JP" altLang="en-US" dirty="0"/>
          </a:p>
        </p:txBody>
      </p:sp>
      <p:cxnSp>
        <p:nvCxnSpPr>
          <p:cNvPr id="14" name="直線矢印コネクタ 13"/>
          <p:cNvCxnSpPr>
            <a:stCxn id="23" idx="6"/>
            <a:endCxn id="12" idx="1"/>
          </p:cNvCxnSpPr>
          <p:nvPr/>
        </p:nvCxnSpPr>
        <p:spPr>
          <a:xfrm flipV="1">
            <a:off x="2437143" y="3419198"/>
            <a:ext cx="1363990" cy="9802"/>
          </a:xfrm>
          <a:prstGeom prst="straightConnector1">
            <a:avLst/>
          </a:prstGeom>
          <a:ln w="28575">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8667437" y="6047470"/>
            <a:ext cx="1628029" cy="523220"/>
          </a:xfrm>
          <a:prstGeom prst="rect">
            <a:avLst/>
          </a:prstGeom>
          <a:noFill/>
        </p:spPr>
        <p:txBody>
          <a:bodyPr wrap="square" rtlCol="0">
            <a:spAutoFit/>
          </a:bodyPr>
          <a:lstStyle/>
          <a:p>
            <a:pPr algn="ctr"/>
            <a:r>
              <a:rPr kumimoji="1" lang="ja-JP" altLang="en-US" sz="1400" b="1" dirty="0" smtClean="0">
                <a:latin typeface="Meiryo UI" panose="020B0604030504040204" pitchFamily="50" charset="-128"/>
                <a:ea typeface="Meiryo UI" panose="020B0604030504040204" pitchFamily="50" charset="-128"/>
              </a:rPr>
              <a:t>三井住友カード</a:t>
            </a:r>
            <a:endParaRPr kumimoji="1" lang="en-US" altLang="ja-JP" sz="1400" b="1" dirty="0" smtClean="0">
              <a:latin typeface="Meiryo UI" panose="020B0604030504040204" pitchFamily="50" charset="-128"/>
              <a:ea typeface="Meiryo UI" panose="020B0604030504040204" pitchFamily="50" charset="-128"/>
            </a:endParaRPr>
          </a:p>
          <a:p>
            <a:pPr algn="ctr"/>
            <a:r>
              <a:rPr lang="ja-JP" altLang="en-US" sz="1400" b="1" dirty="0" smtClean="0">
                <a:latin typeface="Meiryo UI" panose="020B0604030504040204" pitchFamily="50" charset="-128"/>
                <a:ea typeface="Meiryo UI" panose="020B0604030504040204" pitchFamily="50" charset="-128"/>
              </a:rPr>
              <a:t>日本総研</a:t>
            </a:r>
            <a:endParaRPr kumimoji="1" lang="ja-JP" altLang="en-US" sz="1400" b="1"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5290662" y="6060239"/>
            <a:ext cx="1855415" cy="307777"/>
          </a:xfrm>
          <a:prstGeom prst="rect">
            <a:avLst/>
          </a:prstGeom>
          <a:noFill/>
        </p:spPr>
        <p:txBody>
          <a:bodyPr wrap="square" rtlCol="0">
            <a:spAutoFit/>
          </a:bodyPr>
          <a:lstStyle/>
          <a:p>
            <a:pPr algn="ctr"/>
            <a:r>
              <a:rPr kumimoji="1" lang="en-US" altLang="ja-JP" sz="1400" b="1" dirty="0" smtClean="0">
                <a:latin typeface="Meiryo UI" panose="020B0604030504040204" pitchFamily="50" charset="-128"/>
                <a:ea typeface="Meiryo UI" panose="020B0604030504040204" pitchFamily="50" charset="-128"/>
              </a:rPr>
              <a:t>LIBOR</a:t>
            </a:r>
            <a:r>
              <a:rPr kumimoji="1" lang="ja-JP" altLang="en-US" sz="1400" b="1" dirty="0" smtClean="0">
                <a:latin typeface="Meiryo UI" panose="020B0604030504040204" pitchFamily="50" charset="-128"/>
                <a:ea typeface="Meiryo UI" panose="020B0604030504040204" pitchFamily="50" charset="-128"/>
              </a:rPr>
              <a:t>ソリューション</a:t>
            </a:r>
            <a:endParaRPr kumimoji="1" lang="ja-JP" altLang="en-US" sz="1400" b="1" dirty="0">
              <a:latin typeface="Meiryo UI" panose="020B0604030504040204" pitchFamily="50" charset="-128"/>
              <a:ea typeface="Meiryo UI" panose="020B0604030504040204" pitchFamily="50" charset="-128"/>
            </a:endParaRPr>
          </a:p>
        </p:txBody>
      </p:sp>
      <p:cxnSp>
        <p:nvCxnSpPr>
          <p:cNvPr id="26" name="カギ線コネクタ 25"/>
          <p:cNvCxnSpPr>
            <a:stCxn id="34" idx="3"/>
            <a:endCxn id="2" idx="6"/>
          </p:cNvCxnSpPr>
          <p:nvPr/>
        </p:nvCxnSpPr>
        <p:spPr>
          <a:xfrm>
            <a:off x="10295466" y="1477439"/>
            <a:ext cx="728136" cy="1699878"/>
          </a:xfrm>
          <a:prstGeom prst="bentConnector3">
            <a:avLst>
              <a:gd name="adj1" fmla="val 131395"/>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622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896976" y="2834644"/>
            <a:ext cx="2429692" cy="592183"/>
          </a:xfrm>
          <a:prstGeom prst="roundRect">
            <a:avLst>
              <a:gd name="adj" fmla="val 50000"/>
            </a:avLst>
          </a:prstGeom>
          <a:solidFill>
            <a:schemeClr val="tx1"/>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bg1"/>
                </a:solidFill>
                <a:latin typeface="UD デジタル 教科書体 NK-B" panose="02020700000000000000" pitchFamily="18" charset="-128"/>
                <a:ea typeface="UD デジタル 教科書体 NK-B" panose="02020700000000000000" pitchFamily="18" charset="-128"/>
              </a:rPr>
              <a:t>Xanadu</a:t>
            </a:r>
            <a:endParaRPr kumimoji="1" lang="ja-JP" altLang="en-US" sz="32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7" name="角丸四角形 6"/>
          <p:cNvSpPr/>
          <p:nvPr/>
        </p:nvSpPr>
        <p:spPr>
          <a:xfrm>
            <a:off x="907860" y="5811486"/>
            <a:ext cx="2429693" cy="592183"/>
          </a:xfrm>
          <a:prstGeom prst="roundRect">
            <a:avLst>
              <a:gd name="adj" fmla="val 5000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bg1"/>
                </a:solidFill>
                <a:latin typeface="UD デジタル 教科書体 NK-B" panose="02020700000000000000" pitchFamily="18" charset="-128"/>
                <a:ea typeface="UD デジタル 教科書体 NK-B" panose="02020700000000000000" pitchFamily="18" charset="-128"/>
              </a:rPr>
              <a:t>Grid</a:t>
            </a:r>
            <a:endParaRPr kumimoji="1" lang="ja-JP" altLang="en-US" sz="32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36" name="角丸四角形 35"/>
          <p:cNvSpPr/>
          <p:nvPr/>
        </p:nvSpPr>
        <p:spPr>
          <a:xfrm>
            <a:off x="7471947" y="3172754"/>
            <a:ext cx="3152503" cy="592183"/>
          </a:xfrm>
          <a:prstGeom prst="roundRect">
            <a:avLst>
              <a:gd name="adj" fmla="val 50000"/>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chemeClr val="bg1"/>
                </a:solidFill>
                <a:latin typeface="UD デジタル 教科書体 NK-B" panose="02020700000000000000" pitchFamily="18" charset="-128"/>
                <a:ea typeface="UD デジタル 教科書体 NK-B" panose="02020700000000000000" pitchFamily="18" charset="-128"/>
              </a:rPr>
              <a:t>三井住友銀行</a:t>
            </a:r>
            <a:endParaRPr kumimoji="1" lang="ja-JP" altLang="en-US" sz="32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37" name="角丸四角形 36"/>
          <p:cNvSpPr/>
          <p:nvPr/>
        </p:nvSpPr>
        <p:spPr>
          <a:xfrm>
            <a:off x="7471948" y="4356768"/>
            <a:ext cx="3152503" cy="592183"/>
          </a:xfrm>
          <a:prstGeom prst="roundRect">
            <a:avLst>
              <a:gd name="adj" fmla="val 500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bg1"/>
                </a:solidFill>
                <a:latin typeface="UD デジタル 教科書体 NK-B" panose="02020700000000000000" pitchFamily="18" charset="-128"/>
                <a:ea typeface="UD デジタル 教科書体 NK-B" panose="02020700000000000000" pitchFamily="18" charset="-128"/>
              </a:rPr>
              <a:t>日本総合研究所</a:t>
            </a:r>
            <a:endParaRPr kumimoji="1" lang="ja-JP" altLang="en-US" sz="28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47" name="角丸四角形 46"/>
          <p:cNvSpPr/>
          <p:nvPr/>
        </p:nvSpPr>
        <p:spPr>
          <a:xfrm>
            <a:off x="7480658" y="1188300"/>
            <a:ext cx="3152503" cy="868060"/>
          </a:xfrm>
          <a:prstGeom prst="roundRect">
            <a:avLst>
              <a:gd name="adj" fmla="val 50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bg2"/>
                </a:solidFill>
                <a:latin typeface="UD デジタル 教科書体 NK-B" panose="02020700000000000000" pitchFamily="18" charset="-128"/>
                <a:ea typeface="UD デジタル 教科書体 NK-B" panose="02020700000000000000" pitchFamily="18" charset="-128"/>
              </a:rPr>
              <a:t>TMMC</a:t>
            </a:r>
          </a:p>
          <a:p>
            <a:pPr algn="ctr"/>
            <a:r>
              <a:rPr kumimoji="1" lang="ja-JP" altLang="en-US" sz="2400" dirty="0" smtClean="0">
                <a:solidFill>
                  <a:schemeClr val="bg2"/>
                </a:solidFill>
                <a:latin typeface="UD デジタル 教科書体 NK-B" panose="02020700000000000000" pitchFamily="18" charset="-128"/>
                <a:ea typeface="UD デジタル 教科書体 NK-B" panose="02020700000000000000" pitchFamily="18" charset="-128"/>
              </a:rPr>
              <a:t>カナダの銀行</a:t>
            </a:r>
            <a:endParaRPr kumimoji="1" lang="ja-JP" altLang="en-US" sz="2400" dirty="0">
              <a:solidFill>
                <a:schemeClr val="bg2"/>
              </a:solidFill>
              <a:latin typeface="UD デジタル 教科書体 NK-B" panose="02020700000000000000" pitchFamily="18" charset="-128"/>
              <a:ea typeface="UD デジタル 教科書体 NK-B" panose="02020700000000000000" pitchFamily="18" charset="-128"/>
            </a:endParaRPr>
          </a:p>
        </p:txBody>
      </p:sp>
      <p:cxnSp>
        <p:nvCxnSpPr>
          <p:cNvPr id="40" name="カギ線コネクタ 39"/>
          <p:cNvCxnSpPr>
            <a:stCxn id="6" idx="0"/>
            <a:endCxn id="47" idx="1"/>
          </p:cNvCxnSpPr>
          <p:nvPr/>
        </p:nvCxnSpPr>
        <p:spPr>
          <a:xfrm rot="5400000" flipH="1" flipV="1">
            <a:off x="4190083" y="-455931"/>
            <a:ext cx="1212314" cy="5368836"/>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上下矢印 42"/>
          <p:cNvSpPr/>
          <p:nvPr/>
        </p:nvSpPr>
        <p:spPr>
          <a:xfrm>
            <a:off x="8856613" y="2082731"/>
            <a:ext cx="418011" cy="1090423"/>
          </a:xfrm>
          <a:prstGeom prst="up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角丸四角形 57"/>
          <p:cNvSpPr/>
          <p:nvPr/>
        </p:nvSpPr>
        <p:spPr>
          <a:xfrm>
            <a:off x="7489366" y="5540782"/>
            <a:ext cx="3152503" cy="592183"/>
          </a:xfrm>
          <a:prstGeom prst="roundRect">
            <a:avLst>
              <a:gd name="adj" fmla="val 50000"/>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chemeClr val="bg1"/>
                </a:solidFill>
                <a:latin typeface="UD デジタル 教科書体 NK-B" panose="02020700000000000000" pitchFamily="18" charset="-128"/>
                <a:ea typeface="UD デジタル 教科書体 NK-B" panose="02020700000000000000" pitchFamily="18" charset="-128"/>
              </a:rPr>
              <a:t>三井物産</a:t>
            </a:r>
            <a:endParaRPr kumimoji="1" lang="ja-JP" altLang="en-US" sz="32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70" name="上下矢印 69"/>
          <p:cNvSpPr/>
          <p:nvPr/>
        </p:nvSpPr>
        <p:spPr>
          <a:xfrm>
            <a:off x="8847903" y="3764937"/>
            <a:ext cx="418011" cy="579211"/>
          </a:xfrm>
          <a:prstGeom prst="up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角丸四角形 71"/>
          <p:cNvSpPr/>
          <p:nvPr/>
        </p:nvSpPr>
        <p:spPr>
          <a:xfrm>
            <a:off x="3598808" y="4062461"/>
            <a:ext cx="2677893" cy="1187308"/>
          </a:xfrm>
          <a:prstGeom prst="roundRect">
            <a:avLst>
              <a:gd name="adj" fmla="val 35331"/>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chemeClr val="bg1"/>
                </a:solidFill>
                <a:latin typeface="UD デジタル 教科書体 NK-B" panose="02020700000000000000" pitchFamily="18" charset="-128"/>
                <a:ea typeface="UD デジタル 教科書体 NK-B" panose="02020700000000000000" pitchFamily="18" charset="-128"/>
              </a:rPr>
              <a:t>三井物産</a:t>
            </a:r>
            <a:endParaRPr kumimoji="1" lang="en-US" altLang="ja-JP" sz="3200" dirty="0" smtClean="0">
              <a:solidFill>
                <a:schemeClr val="bg1"/>
              </a:solidFill>
              <a:latin typeface="UD デジタル 教科書体 NK-B" panose="02020700000000000000" pitchFamily="18" charset="-128"/>
              <a:ea typeface="UD デジタル 教科書体 NK-B" panose="02020700000000000000" pitchFamily="18" charset="-128"/>
            </a:endParaRPr>
          </a:p>
          <a:p>
            <a:pPr algn="ctr"/>
            <a:r>
              <a:rPr lang="ja-JP" altLang="en-US" sz="2000" dirty="0" smtClean="0">
                <a:solidFill>
                  <a:schemeClr val="bg1"/>
                </a:solidFill>
                <a:latin typeface="UD デジタル 教科書体 NK-B" panose="02020700000000000000" pitchFamily="18" charset="-128"/>
                <a:ea typeface="UD デジタル 教科書体 NK-B" panose="02020700000000000000" pitchFamily="18" charset="-128"/>
              </a:rPr>
              <a:t>デジタル総合戦略部</a:t>
            </a:r>
            <a:endParaRPr lang="en-US" altLang="ja-JP" sz="2000" dirty="0" smtClean="0">
              <a:solidFill>
                <a:schemeClr val="bg1"/>
              </a:solidFill>
              <a:latin typeface="UD デジタル 教科書体 NK-B" panose="02020700000000000000" pitchFamily="18" charset="-128"/>
              <a:ea typeface="UD デジタル 教科書体 NK-B" panose="02020700000000000000" pitchFamily="18" charset="-128"/>
            </a:endParaRPr>
          </a:p>
          <a:p>
            <a:pPr algn="ctr"/>
            <a:r>
              <a:rPr kumimoji="1" lang="en-US" altLang="ja-JP" sz="2000" dirty="0" smtClean="0">
                <a:solidFill>
                  <a:schemeClr val="bg1"/>
                </a:solidFill>
                <a:latin typeface="UD デジタル 教科書体 NK-B" panose="02020700000000000000" pitchFamily="18" charset="-128"/>
                <a:ea typeface="UD デジタル 教科書体 NK-B" panose="02020700000000000000" pitchFamily="18" charset="-128"/>
              </a:rPr>
              <a:t>ICT</a:t>
            </a:r>
            <a:r>
              <a:rPr kumimoji="1" lang="ja-JP" altLang="en-US" sz="2000" dirty="0" smtClean="0">
                <a:solidFill>
                  <a:schemeClr val="bg1"/>
                </a:solidFill>
                <a:latin typeface="UD デジタル 教科書体 NK-B" panose="02020700000000000000" pitchFamily="18" charset="-128"/>
                <a:ea typeface="UD デジタル 教科書体 NK-B" panose="02020700000000000000" pitchFamily="18" charset="-128"/>
              </a:rPr>
              <a:t>事業本部</a:t>
            </a:r>
            <a:endParaRPr kumimoji="1" lang="ja-JP" altLang="en-US" sz="2000" dirty="0">
              <a:solidFill>
                <a:schemeClr val="bg1"/>
              </a:solidFill>
              <a:latin typeface="UD デジタル 教科書体 NK-B" panose="02020700000000000000" pitchFamily="18" charset="-128"/>
              <a:ea typeface="UD デジタル 教科書体 NK-B" panose="02020700000000000000" pitchFamily="18" charset="-128"/>
            </a:endParaRPr>
          </a:p>
        </p:txBody>
      </p:sp>
      <p:cxnSp>
        <p:nvCxnSpPr>
          <p:cNvPr id="76" name="カギ線コネクタ 75"/>
          <p:cNvCxnSpPr/>
          <p:nvPr/>
        </p:nvCxnSpPr>
        <p:spPr>
          <a:xfrm>
            <a:off x="6287585" y="4659369"/>
            <a:ext cx="1201781" cy="1201433"/>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カギ線コネクタ 77"/>
          <p:cNvCxnSpPr/>
          <p:nvPr/>
        </p:nvCxnSpPr>
        <p:spPr>
          <a:xfrm flipV="1">
            <a:off x="6296294" y="3494973"/>
            <a:ext cx="1184362" cy="1166595"/>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9" name="ホームベース 78"/>
          <p:cNvSpPr/>
          <p:nvPr/>
        </p:nvSpPr>
        <p:spPr>
          <a:xfrm>
            <a:off x="1227905" y="4270322"/>
            <a:ext cx="2342603" cy="758954"/>
          </a:xfrm>
          <a:prstGeom prst="homePlate">
            <a:avLst>
              <a:gd name="adj" fmla="val 22049"/>
            </a:avLst>
          </a:prstGeom>
          <a:solidFill>
            <a:srgbClr val="FFC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latin typeface="Meiryo UI" panose="020B0604030504040204" pitchFamily="50" charset="-128"/>
                <a:ea typeface="Meiryo UI" panose="020B0604030504040204" pitchFamily="50" charset="-128"/>
              </a:rPr>
              <a:t>量子</a:t>
            </a:r>
            <a:r>
              <a:rPr kumimoji="1" lang="en-US" altLang="ja-JP" b="1" dirty="0" smtClean="0">
                <a:solidFill>
                  <a:schemeClr val="tx1"/>
                </a:solidFill>
                <a:latin typeface="Meiryo UI" panose="020B0604030504040204" pitchFamily="50" charset="-128"/>
                <a:ea typeface="Meiryo UI" panose="020B0604030504040204" pitchFamily="50" charset="-128"/>
              </a:rPr>
              <a:t>DX</a:t>
            </a:r>
            <a:r>
              <a:rPr lang="ja-JP" altLang="en-US" b="1" dirty="0">
                <a:solidFill>
                  <a:schemeClr val="tx1"/>
                </a:solidFill>
                <a:latin typeface="Meiryo UI" panose="020B0604030504040204" pitchFamily="50" charset="-128"/>
                <a:ea typeface="Meiryo UI" panose="020B0604030504040204" pitchFamily="50" charset="-128"/>
              </a:rPr>
              <a:t>ノウハウ</a:t>
            </a:r>
            <a:endParaRPr kumimoji="1" lang="en-US" altLang="ja-JP" b="1" dirty="0" smtClean="0">
              <a:solidFill>
                <a:schemeClr val="tx1"/>
              </a:solidFill>
              <a:latin typeface="Meiryo UI" panose="020B0604030504040204" pitchFamily="50" charset="-128"/>
              <a:ea typeface="Meiryo UI" panose="020B0604030504040204" pitchFamily="50" charset="-128"/>
            </a:endParaRPr>
          </a:p>
          <a:p>
            <a:pPr algn="ctr"/>
            <a:r>
              <a:rPr kumimoji="1" lang="ja-JP" altLang="en-US" sz="1400" b="1" dirty="0" smtClean="0">
                <a:solidFill>
                  <a:schemeClr val="tx1"/>
                </a:solidFill>
                <a:latin typeface="Meiryo UI" panose="020B0604030504040204" pitchFamily="50" charset="-128"/>
                <a:ea typeface="Meiryo UI" panose="020B0604030504040204" pitchFamily="50" charset="-128"/>
              </a:rPr>
              <a:t>量子コンピュータ</a:t>
            </a:r>
            <a:endParaRPr kumimoji="1" lang="en-US" altLang="ja-JP" sz="1400" b="1" dirty="0" smtClean="0">
              <a:solidFill>
                <a:schemeClr val="tx1"/>
              </a:solidFill>
              <a:latin typeface="Meiryo UI" panose="020B0604030504040204" pitchFamily="50" charset="-128"/>
              <a:ea typeface="Meiryo UI" panose="020B0604030504040204" pitchFamily="50" charset="-128"/>
            </a:endParaRPr>
          </a:p>
          <a:p>
            <a:pPr algn="ctr"/>
            <a:r>
              <a:rPr lang="ja-JP" altLang="en-US" sz="1400" b="1" dirty="0" smtClean="0">
                <a:solidFill>
                  <a:schemeClr val="tx1"/>
                </a:solidFill>
                <a:latin typeface="Meiryo UI" panose="020B0604030504040204" pitchFamily="50" charset="-128"/>
                <a:ea typeface="Meiryo UI" panose="020B0604030504040204" pitchFamily="50" charset="-128"/>
              </a:rPr>
              <a:t>量子アルゴリズム</a:t>
            </a:r>
            <a:endParaRPr lang="en-US" altLang="ja-JP" sz="1400" b="1" dirty="0" smtClean="0">
              <a:solidFill>
                <a:schemeClr val="tx1"/>
              </a:solidFill>
              <a:latin typeface="Meiryo UI" panose="020B0604030504040204" pitchFamily="50" charset="-128"/>
              <a:ea typeface="Meiryo UI" panose="020B0604030504040204" pitchFamily="50" charset="-128"/>
            </a:endParaRPr>
          </a:p>
        </p:txBody>
      </p:sp>
      <p:sp>
        <p:nvSpPr>
          <p:cNvPr id="80" name="角丸四角形 79"/>
          <p:cNvSpPr/>
          <p:nvPr/>
        </p:nvSpPr>
        <p:spPr>
          <a:xfrm>
            <a:off x="3326668" y="1354934"/>
            <a:ext cx="2860771" cy="556780"/>
          </a:xfrm>
          <a:prstGeom prst="roundRect">
            <a:avLst>
              <a:gd name="adj" fmla="val 50000"/>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bg1"/>
                </a:solidFill>
                <a:latin typeface="UD デジタル 教科書体 NK-B" panose="02020700000000000000" pitchFamily="18" charset="-128"/>
                <a:ea typeface="UD デジタル 教科書体 NK-B" panose="02020700000000000000" pitchFamily="18" charset="-128"/>
              </a:rPr>
              <a:t>カナダ三井物産</a:t>
            </a:r>
            <a:endParaRPr kumimoji="1" lang="ja-JP" altLang="en-US" sz="20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87" name="下矢印 86"/>
          <p:cNvSpPr/>
          <p:nvPr/>
        </p:nvSpPr>
        <p:spPr>
          <a:xfrm>
            <a:off x="1907172" y="3466004"/>
            <a:ext cx="431071" cy="743033"/>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下矢印 87"/>
          <p:cNvSpPr/>
          <p:nvPr/>
        </p:nvSpPr>
        <p:spPr>
          <a:xfrm rot="10800000">
            <a:off x="1907172" y="5070573"/>
            <a:ext cx="431071" cy="69961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上下矢印 88"/>
          <p:cNvSpPr/>
          <p:nvPr/>
        </p:nvSpPr>
        <p:spPr>
          <a:xfrm>
            <a:off x="4587234" y="1911714"/>
            <a:ext cx="418011" cy="2150747"/>
          </a:xfrm>
          <a:prstGeom prst="up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p:cNvSpPr txBox="1"/>
          <p:nvPr/>
        </p:nvSpPr>
        <p:spPr>
          <a:xfrm>
            <a:off x="0" y="235386"/>
            <a:ext cx="12191999" cy="461665"/>
          </a:xfrm>
          <a:prstGeom prst="rect">
            <a:avLst/>
          </a:prstGeom>
          <a:noFill/>
        </p:spPr>
        <p:txBody>
          <a:bodyPr wrap="square" rtlCol="0">
            <a:spAutoFit/>
          </a:bodyPr>
          <a:lstStyle/>
          <a:p>
            <a:pPr algn="ctr"/>
            <a:r>
              <a:rPr lang="ja-JP" altLang="en-US" sz="2400" b="1" dirty="0" smtClean="0">
                <a:latin typeface="Meiryo UI" panose="020B0604030504040204" pitchFamily="50" charset="-128"/>
                <a:ea typeface="Meiryo UI" panose="020B0604030504040204" pitchFamily="50" charset="-128"/>
              </a:rPr>
              <a:t>三井としての「量子</a:t>
            </a:r>
            <a:r>
              <a:rPr lang="en-US" altLang="ja-JP" sz="2400" b="1" dirty="0" smtClean="0">
                <a:latin typeface="Meiryo UI" panose="020B0604030504040204" pitchFamily="50" charset="-128"/>
                <a:ea typeface="Meiryo UI" panose="020B0604030504040204" pitchFamily="50" charset="-128"/>
              </a:rPr>
              <a:t>DX</a:t>
            </a:r>
            <a:r>
              <a:rPr lang="ja-JP" altLang="en-US" sz="2400" b="1" dirty="0" smtClean="0">
                <a:latin typeface="Meiryo UI" panose="020B0604030504040204" pitchFamily="50" charset="-128"/>
                <a:ea typeface="Meiryo UI" panose="020B0604030504040204" pitchFamily="50" charset="-128"/>
              </a:rPr>
              <a:t>ノウハウ」の獲得と人材育成、</a:t>
            </a:r>
            <a:r>
              <a:rPr lang="en-US" altLang="ja-JP" sz="2400" b="1" dirty="0" smtClean="0">
                <a:latin typeface="Meiryo UI" panose="020B0604030504040204" pitchFamily="50" charset="-128"/>
                <a:ea typeface="Meiryo UI" panose="020B0604030504040204" pitchFamily="50" charset="-128"/>
              </a:rPr>
              <a:t>LIBOR</a:t>
            </a:r>
            <a:r>
              <a:rPr lang="ja-JP" altLang="en-US" sz="2400" b="1" dirty="0" smtClean="0">
                <a:latin typeface="Meiryo UI" panose="020B0604030504040204" pitchFamily="50" charset="-128"/>
                <a:ea typeface="Meiryo UI" panose="020B0604030504040204" pitchFamily="50" charset="-128"/>
              </a:rPr>
              <a:t>など量子ソリューション事業の展開</a:t>
            </a:r>
            <a:endParaRPr kumimoji="1" lang="ja-JP" altLang="en-US" sz="2400" b="1" dirty="0">
              <a:latin typeface="Meiryo UI" panose="020B0604030504040204" pitchFamily="50" charset="-128"/>
              <a:ea typeface="Meiryo UI" panose="020B0604030504040204" pitchFamily="50" charset="-128"/>
            </a:endParaRPr>
          </a:p>
        </p:txBody>
      </p:sp>
      <p:cxnSp>
        <p:nvCxnSpPr>
          <p:cNvPr id="94" name="直線矢印コネクタ 93"/>
          <p:cNvCxnSpPr/>
          <p:nvPr/>
        </p:nvCxnSpPr>
        <p:spPr>
          <a:xfrm>
            <a:off x="6287585" y="4652859"/>
            <a:ext cx="1184363" cy="1741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p:cNvSpPr txBox="1"/>
          <p:nvPr/>
        </p:nvSpPr>
        <p:spPr>
          <a:xfrm>
            <a:off x="923107" y="5356116"/>
            <a:ext cx="1199599" cy="369332"/>
          </a:xfrm>
          <a:prstGeom prst="rect">
            <a:avLst/>
          </a:prstGeom>
          <a:noFill/>
        </p:spPr>
        <p:txBody>
          <a:bodyPr wrap="square" rtlCol="0">
            <a:spAutoFit/>
          </a:bodyPr>
          <a:lstStyle/>
          <a:p>
            <a:pPr algn="ctr"/>
            <a:r>
              <a:rPr kumimoji="1" lang="en-US" altLang="ja-JP" dirty="0" smtClean="0">
                <a:latin typeface="UD デジタル 教科書体 NK-B" panose="02020700000000000000" pitchFamily="18" charset="-128"/>
                <a:ea typeface="UD デジタル 教科書体 NK-B" panose="02020700000000000000" pitchFamily="18" charset="-128"/>
              </a:rPr>
              <a:t>AI</a:t>
            </a:r>
            <a:r>
              <a:rPr kumimoji="1" lang="ja-JP" altLang="en-US" dirty="0" smtClean="0">
                <a:latin typeface="UD デジタル 教科書体 NK-B" panose="02020700000000000000" pitchFamily="18" charset="-128"/>
                <a:ea typeface="UD デジタル 教科書体 NK-B" panose="02020700000000000000" pitchFamily="18" charset="-128"/>
              </a:rPr>
              <a:t>提供</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23" name="テキスト ボックス 22"/>
          <p:cNvSpPr txBox="1"/>
          <p:nvPr/>
        </p:nvSpPr>
        <p:spPr>
          <a:xfrm>
            <a:off x="-84381" y="3468721"/>
            <a:ext cx="2095495" cy="584775"/>
          </a:xfrm>
          <a:prstGeom prst="rect">
            <a:avLst/>
          </a:prstGeom>
          <a:noFill/>
        </p:spPr>
        <p:txBody>
          <a:bodyPr wrap="square" rtlCol="0">
            <a:spAutoFit/>
          </a:bodyPr>
          <a:lstStyle/>
          <a:p>
            <a:pPr algn="r"/>
            <a:r>
              <a:rPr kumimoji="1" lang="ja-JP" altLang="en-US" sz="1600" dirty="0" smtClean="0">
                <a:latin typeface="UD デジタル 教科書体 NK-B" panose="02020700000000000000" pitchFamily="18" charset="-128"/>
                <a:ea typeface="UD デジタル 教科書体 NK-B" panose="02020700000000000000" pitchFamily="18" charset="-128"/>
              </a:rPr>
              <a:t>量子コンピュータ</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a:p>
            <a:pPr algn="r"/>
            <a:r>
              <a:rPr lang="ja-JP" altLang="en-US" sz="1600" dirty="0" smtClean="0">
                <a:latin typeface="UD デジタル 教科書体 NK-B" panose="02020700000000000000" pitchFamily="18" charset="-128"/>
                <a:ea typeface="UD デジタル 教科書体 NK-B" panose="02020700000000000000" pitchFamily="18" charset="-128"/>
              </a:rPr>
              <a:t>量子クラウド</a:t>
            </a:r>
            <a:endParaRPr kumimoji="1" lang="ja-JP" altLang="en-US" sz="1600" dirty="0">
              <a:latin typeface="UD デジタル 教科書体 NK-B" panose="02020700000000000000" pitchFamily="18" charset="-128"/>
              <a:ea typeface="UD デジタル 教科書体 NK-B" panose="02020700000000000000" pitchFamily="18" charset="-128"/>
            </a:endParaRPr>
          </a:p>
        </p:txBody>
      </p:sp>
      <p:sp>
        <p:nvSpPr>
          <p:cNvPr id="24" name="テキスト ボックス 23"/>
          <p:cNvSpPr txBox="1"/>
          <p:nvPr/>
        </p:nvSpPr>
        <p:spPr>
          <a:xfrm>
            <a:off x="2245985" y="3465186"/>
            <a:ext cx="1842410" cy="584775"/>
          </a:xfrm>
          <a:prstGeom prst="rect">
            <a:avLst/>
          </a:prstGeom>
          <a:noFill/>
        </p:spPr>
        <p:txBody>
          <a:bodyPr wrap="square" rtlCol="0">
            <a:spAutoFit/>
          </a:bodyPr>
          <a:lstStyle/>
          <a:p>
            <a:r>
              <a:rPr kumimoji="1" lang="ja-JP" altLang="en-US" sz="1600" dirty="0" smtClean="0">
                <a:latin typeface="UD デジタル 教科書体 NK-B" panose="02020700000000000000" pitchFamily="18" charset="-128"/>
                <a:ea typeface="UD デジタル 教科書体 NK-B" panose="02020700000000000000" pitchFamily="18" charset="-128"/>
              </a:rPr>
              <a:t>量子アルゴリズム</a:t>
            </a:r>
            <a:endParaRPr lang="en-US" altLang="ja-JP" sz="1600" dirty="0">
              <a:latin typeface="UD デジタル 教科書体 NK-B" panose="02020700000000000000" pitchFamily="18" charset="-128"/>
              <a:ea typeface="UD デジタル 教科書体 NK-B" panose="02020700000000000000" pitchFamily="18" charset="-128"/>
            </a:endParaRPr>
          </a:p>
          <a:p>
            <a:r>
              <a:rPr kumimoji="1" lang="en-US" altLang="ja-JP" sz="1600" dirty="0" smtClean="0">
                <a:latin typeface="UD デジタル 教科書体 NK-B" panose="02020700000000000000" pitchFamily="18" charset="-128"/>
                <a:ea typeface="UD デジタル 教科書体 NK-B" panose="02020700000000000000" pitchFamily="18" charset="-128"/>
              </a:rPr>
              <a:t>AI</a:t>
            </a:r>
            <a:r>
              <a:rPr kumimoji="1" lang="ja-JP" altLang="en-US" sz="1600" dirty="0" smtClean="0">
                <a:latin typeface="UD デジタル 教科書体 NK-B" panose="02020700000000000000" pitchFamily="18" charset="-128"/>
                <a:ea typeface="UD デジタル 教科書体 NK-B" panose="02020700000000000000" pitchFamily="18" charset="-128"/>
              </a:rPr>
              <a:t>提供</a:t>
            </a:r>
            <a:endParaRPr kumimoji="1" lang="en-US" altLang="ja-JP" sz="1600" dirty="0" smtClean="0">
              <a:latin typeface="UD デジタル 教科書体 NK-B" panose="02020700000000000000" pitchFamily="18" charset="-128"/>
              <a:ea typeface="UD デジタル 教科書体 NK-B" panose="02020700000000000000" pitchFamily="18" charset="-128"/>
            </a:endParaRPr>
          </a:p>
        </p:txBody>
      </p:sp>
      <p:sp>
        <p:nvSpPr>
          <p:cNvPr id="3" name="右中かっこ 2"/>
          <p:cNvSpPr/>
          <p:nvPr/>
        </p:nvSpPr>
        <p:spPr>
          <a:xfrm>
            <a:off x="10624450" y="3198881"/>
            <a:ext cx="261257" cy="1746065"/>
          </a:xfrm>
          <a:prstGeom prst="rightBrace">
            <a:avLst>
              <a:gd name="adj1" fmla="val 47396"/>
              <a:gd name="adj2" fmla="val 50000"/>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テキスト ボックス 3"/>
          <p:cNvSpPr txBox="1"/>
          <p:nvPr/>
        </p:nvSpPr>
        <p:spPr>
          <a:xfrm>
            <a:off x="10910739" y="3868830"/>
            <a:ext cx="1079857" cy="369332"/>
          </a:xfrm>
          <a:prstGeom prst="rect">
            <a:avLst/>
          </a:prstGeom>
          <a:noFill/>
        </p:spPr>
        <p:txBody>
          <a:bodyPr wrap="square" rtlCol="0">
            <a:spAutoFit/>
          </a:bodyPr>
          <a:lstStyle/>
          <a:p>
            <a:pPr algn="ctr"/>
            <a:r>
              <a:rPr kumimoji="1" lang="en-US" altLang="ja-JP" dirty="0" smtClean="0">
                <a:latin typeface="UD デジタル 教科書体 NK-B" panose="02020700000000000000" pitchFamily="18" charset="-128"/>
                <a:ea typeface="UD デジタル 教科書体 NK-B" panose="02020700000000000000" pitchFamily="18" charset="-128"/>
              </a:rPr>
              <a:t>LIBOR</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cxnSp>
        <p:nvCxnSpPr>
          <p:cNvPr id="8" name="カギ線コネクタ 7"/>
          <p:cNvCxnSpPr>
            <a:stCxn id="4" idx="2"/>
            <a:endCxn id="58" idx="3"/>
          </p:cNvCxnSpPr>
          <p:nvPr/>
        </p:nvCxnSpPr>
        <p:spPr>
          <a:xfrm rot="5400000">
            <a:off x="10246913" y="4633119"/>
            <a:ext cx="1598712" cy="808799"/>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89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0" y="-23044"/>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角丸四角形 5"/>
          <p:cNvSpPr/>
          <p:nvPr/>
        </p:nvSpPr>
        <p:spPr>
          <a:xfrm>
            <a:off x="1689462" y="2235865"/>
            <a:ext cx="3152503" cy="592183"/>
          </a:xfrm>
          <a:prstGeom prst="roundRect">
            <a:avLst>
              <a:gd name="adj" fmla="val 50000"/>
            </a:avLst>
          </a:prstGeom>
          <a:solidFill>
            <a:schemeClr val="bg1"/>
          </a:solidFill>
          <a:ln>
            <a:solidFill>
              <a:srgbClr val="C00000"/>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bg1"/>
                </a:solidFill>
                <a:latin typeface="UD デジタル 教科書体 NK-B" panose="02020700000000000000" pitchFamily="18" charset="-128"/>
                <a:ea typeface="UD デジタル 教科書体 NK-B" panose="02020700000000000000" pitchFamily="18" charset="-128"/>
              </a:rPr>
              <a:t>Xanadu</a:t>
            </a:r>
            <a:endParaRPr kumimoji="1" lang="ja-JP" altLang="en-US" sz="32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7" name="角丸四角形 6"/>
          <p:cNvSpPr/>
          <p:nvPr/>
        </p:nvSpPr>
        <p:spPr>
          <a:xfrm>
            <a:off x="7681054" y="2235865"/>
            <a:ext cx="3152503" cy="592183"/>
          </a:xfrm>
          <a:prstGeom prst="roundRect">
            <a:avLst>
              <a:gd name="adj" fmla="val 5000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bg1"/>
                </a:solidFill>
                <a:latin typeface="UD デジタル 教科書体 NK-B" panose="02020700000000000000" pitchFamily="18" charset="-128"/>
                <a:ea typeface="UD デジタル 教科書体 NK-B" panose="02020700000000000000" pitchFamily="18" charset="-128"/>
              </a:rPr>
              <a:t>Grid</a:t>
            </a:r>
            <a:endParaRPr kumimoji="1" lang="ja-JP" altLang="en-US" sz="32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8" name="object 5"/>
          <p:cNvSpPr txBox="1"/>
          <p:nvPr/>
        </p:nvSpPr>
        <p:spPr>
          <a:xfrm>
            <a:off x="1261097" y="5271939"/>
            <a:ext cx="2285365" cy="709810"/>
          </a:xfrm>
          <a:prstGeom prst="rect">
            <a:avLst/>
          </a:prstGeom>
          <a:solidFill>
            <a:schemeClr val="bg1"/>
          </a:solidFill>
          <a:ln w="9524">
            <a:solidFill>
              <a:srgbClr val="6EB8C4"/>
            </a:solidFill>
          </a:ln>
        </p:spPr>
        <p:txBody>
          <a:bodyPr vert="horz" wrap="square" lIns="0" tIns="1905" rIns="0" bIns="0" rtlCol="0" anchor="ctr">
            <a:spAutoFit/>
          </a:bodyPr>
          <a:lstStyle/>
          <a:p>
            <a:pPr algn="ctr">
              <a:lnSpc>
                <a:spcPct val="100000"/>
              </a:lnSpc>
            </a:pPr>
            <a:r>
              <a:rPr sz="1800" b="1" spc="-10" dirty="0" smtClean="0">
                <a:latin typeface="UD デジタル 教科書体 NK-B" panose="02020700000000000000" pitchFamily="18" charset="-128"/>
                <a:ea typeface="UD デジタル 教科書体 NK-B" panose="02020700000000000000" pitchFamily="18" charset="-128"/>
                <a:cs typeface="Lato"/>
              </a:rPr>
              <a:t>XQC</a:t>
            </a:r>
            <a:endParaRPr sz="1800" dirty="0">
              <a:latin typeface="UD デジタル 教科書体 NK-B" panose="02020700000000000000" pitchFamily="18" charset="-128"/>
              <a:ea typeface="UD デジタル 教科書体 NK-B" panose="02020700000000000000" pitchFamily="18" charset="-128"/>
              <a:cs typeface="Lato"/>
            </a:endParaRPr>
          </a:p>
          <a:p>
            <a:pPr marL="635" algn="ctr">
              <a:lnSpc>
                <a:spcPct val="100000"/>
              </a:lnSpc>
              <a:spcBef>
                <a:spcPts val="35"/>
              </a:spcBef>
            </a:pPr>
            <a:r>
              <a:rPr sz="1400" spc="5" dirty="0">
                <a:latin typeface="UD デジタル 教科書体 NK-B" panose="02020700000000000000" pitchFamily="18" charset="-128"/>
                <a:ea typeface="UD デジタル 教科書体 NK-B" panose="02020700000000000000" pitchFamily="18" charset="-128"/>
                <a:cs typeface="Lato"/>
              </a:rPr>
              <a:t>(Xanadu </a:t>
            </a:r>
            <a:r>
              <a:rPr sz="1400" dirty="0">
                <a:latin typeface="UD デジタル 教科書体 NK-B" panose="02020700000000000000" pitchFamily="18" charset="-128"/>
                <a:ea typeface="UD デジタル 教科書体 NK-B" panose="02020700000000000000" pitchFamily="18" charset="-128"/>
                <a:cs typeface="Lato"/>
              </a:rPr>
              <a:t>Quantum</a:t>
            </a:r>
            <a:r>
              <a:rPr sz="1400" spc="-200" dirty="0">
                <a:latin typeface="UD デジタル 教科書体 NK-B" panose="02020700000000000000" pitchFamily="18" charset="-128"/>
                <a:ea typeface="UD デジタル 教科書体 NK-B" panose="02020700000000000000" pitchFamily="18" charset="-128"/>
                <a:cs typeface="Lato"/>
              </a:rPr>
              <a:t> </a:t>
            </a:r>
            <a:r>
              <a:rPr sz="1400" spc="10" dirty="0">
                <a:latin typeface="UD デジタル 教科書体 NK-B" panose="02020700000000000000" pitchFamily="18" charset="-128"/>
                <a:ea typeface="UD デジタル 教科書体 NK-B" panose="02020700000000000000" pitchFamily="18" charset="-128"/>
                <a:cs typeface="Lato"/>
              </a:rPr>
              <a:t>Cloud)</a:t>
            </a:r>
            <a:endParaRPr sz="1400" dirty="0">
              <a:latin typeface="UD デジタル 教科書体 NK-B" panose="02020700000000000000" pitchFamily="18" charset="-128"/>
              <a:ea typeface="UD デジタル 教科書体 NK-B" panose="02020700000000000000" pitchFamily="18" charset="-128"/>
              <a:cs typeface="Lato"/>
            </a:endParaRPr>
          </a:p>
        </p:txBody>
      </p:sp>
      <p:sp>
        <p:nvSpPr>
          <p:cNvPr id="9" name="object 6"/>
          <p:cNvSpPr txBox="1"/>
          <p:nvPr/>
        </p:nvSpPr>
        <p:spPr>
          <a:xfrm>
            <a:off x="1261097" y="3636325"/>
            <a:ext cx="2285365" cy="732893"/>
          </a:xfrm>
          <a:prstGeom prst="rect">
            <a:avLst/>
          </a:prstGeom>
          <a:solidFill>
            <a:schemeClr val="bg1"/>
          </a:solidFill>
          <a:ln w="9524">
            <a:solidFill>
              <a:srgbClr val="6EB8C4"/>
            </a:solidFill>
          </a:ln>
        </p:spPr>
        <p:txBody>
          <a:bodyPr vert="horz" wrap="square" lIns="0" tIns="6985" rIns="0" bIns="0" rtlCol="0">
            <a:spAutoFit/>
          </a:bodyPr>
          <a:lstStyle/>
          <a:p>
            <a:pPr algn="ctr">
              <a:lnSpc>
                <a:spcPct val="100000"/>
              </a:lnSpc>
            </a:pPr>
            <a:r>
              <a:rPr sz="1800" b="1" spc="-5" dirty="0" err="1" smtClean="0">
                <a:latin typeface="UD デジタル 教科書体 NK-B" panose="02020700000000000000" pitchFamily="18" charset="-128"/>
                <a:ea typeface="UD デジタル 教科書体 NK-B" panose="02020700000000000000" pitchFamily="18" charset="-128"/>
                <a:cs typeface="Lato"/>
              </a:rPr>
              <a:t>PennyLane</a:t>
            </a:r>
            <a:endParaRPr sz="1800" dirty="0">
              <a:latin typeface="UD デジタル 教科書体 NK-B" panose="02020700000000000000" pitchFamily="18" charset="-128"/>
              <a:ea typeface="UD デジタル 教科書体 NK-B" panose="02020700000000000000" pitchFamily="18" charset="-128"/>
              <a:cs typeface="Lato"/>
            </a:endParaRPr>
          </a:p>
          <a:p>
            <a:pPr marL="393700" marR="384810" algn="ctr">
              <a:lnSpc>
                <a:spcPts val="1650"/>
              </a:lnSpc>
              <a:spcBef>
                <a:spcPts val="110"/>
              </a:spcBef>
            </a:pPr>
            <a:r>
              <a:rPr sz="1200" dirty="0">
                <a:latin typeface="UD デジタル 教科書体 NK-B" panose="02020700000000000000" pitchFamily="18" charset="-128"/>
                <a:ea typeface="UD デジタル 教科書体 NK-B" panose="02020700000000000000" pitchFamily="18" charset="-128"/>
                <a:cs typeface="Lato"/>
              </a:rPr>
              <a:t>(Quantum</a:t>
            </a:r>
            <a:r>
              <a:rPr sz="1200" spc="-120" dirty="0">
                <a:latin typeface="UD デジタル 教科書体 NK-B" panose="02020700000000000000" pitchFamily="18" charset="-128"/>
                <a:ea typeface="UD デジタル 教科書体 NK-B" panose="02020700000000000000" pitchFamily="18" charset="-128"/>
                <a:cs typeface="Lato"/>
              </a:rPr>
              <a:t> </a:t>
            </a:r>
            <a:r>
              <a:rPr sz="1200" spc="-5" dirty="0">
                <a:latin typeface="UD デジタル 教科書体 NK-B" panose="02020700000000000000" pitchFamily="18" charset="-128"/>
                <a:ea typeface="UD デジタル 教科書体 NK-B" panose="02020700000000000000" pitchFamily="18" charset="-128"/>
                <a:cs typeface="Lato"/>
              </a:rPr>
              <a:t>Machine  </a:t>
            </a:r>
            <a:r>
              <a:rPr sz="1200" spc="5" dirty="0">
                <a:latin typeface="UD デジタル 教科書体 NK-B" panose="02020700000000000000" pitchFamily="18" charset="-128"/>
                <a:ea typeface="UD デジタル 教科書体 NK-B" panose="02020700000000000000" pitchFamily="18" charset="-128"/>
                <a:cs typeface="Lato"/>
              </a:rPr>
              <a:t>Learning)</a:t>
            </a:r>
            <a:endParaRPr sz="1200" dirty="0">
              <a:latin typeface="UD デジタル 教科書体 NK-B" panose="02020700000000000000" pitchFamily="18" charset="-128"/>
              <a:ea typeface="UD デジタル 教科書体 NK-B" panose="02020700000000000000" pitchFamily="18" charset="-128"/>
              <a:cs typeface="Lato"/>
            </a:endParaRPr>
          </a:p>
        </p:txBody>
      </p:sp>
      <p:sp>
        <p:nvSpPr>
          <p:cNvPr id="10" name="object 7"/>
          <p:cNvSpPr txBox="1"/>
          <p:nvPr/>
        </p:nvSpPr>
        <p:spPr>
          <a:xfrm>
            <a:off x="2025833" y="3022443"/>
            <a:ext cx="755015"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chemeClr val="bg1"/>
                </a:solidFill>
                <a:latin typeface="Arial"/>
                <a:cs typeface="Arial"/>
              </a:rPr>
              <a:t>PRODU</a:t>
            </a:r>
            <a:r>
              <a:rPr sz="1200" spc="-50" dirty="0">
                <a:solidFill>
                  <a:schemeClr val="bg1"/>
                </a:solidFill>
                <a:latin typeface="Arial"/>
                <a:cs typeface="Arial"/>
              </a:rPr>
              <a:t>C</a:t>
            </a:r>
            <a:r>
              <a:rPr sz="1200" spc="-45" dirty="0">
                <a:solidFill>
                  <a:schemeClr val="bg1"/>
                </a:solidFill>
                <a:latin typeface="Arial"/>
                <a:cs typeface="Arial"/>
              </a:rPr>
              <a:t>T</a:t>
            </a:r>
            <a:endParaRPr sz="1200">
              <a:solidFill>
                <a:schemeClr val="bg1"/>
              </a:solidFill>
              <a:latin typeface="Arial"/>
              <a:cs typeface="Arial"/>
            </a:endParaRPr>
          </a:p>
        </p:txBody>
      </p:sp>
      <p:sp>
        <p:nvSpPr>
          <p:cNvPr id="11" name="object 8"/>
          <p:cNvSpPr txBox="1"/>
          <p:nvPr/>
        </p:nvSpPr>
        <p:spPr>
          <a:xfrm>
            <a:off x="3741341" y="3615241"/>
            <a:ext cx="3382645" cy="875624"/>
          </a:xfrm>
          <a:prstGeom prst="rect">
            <a:avLst/>
          </a:prstGeom>
          <a:solidFill>
            <a:schemeClr val="bg1"/>
          </a:solidFill>
          <a:ln w="9524">
            <a:solidFill>
              <a:srgbClr val="6EB8C4"/>
            </a:solidFill>
          </a:ln>
        </p:spPr>
        <p:txBody>
          <a:bodyPr vert="horz" wrap="square" lIns="0" tIns="0" rIns="0" bIns="0" rtlCol="0" anchor="t">
            <a:spAutoFit/>
          </a:bodyPr>
          <a:lstStyle/>
          <a:p>
            <a:pPr marL="267335" marR="262255" algn="ctr">
              <a:lnSpc>
                <a:spcPct val="102299"/>
              </a:lnSpc>
              <a:spcBef>
                <a:spcPts val="5"/>
              </a:spcBef>
            </a:pPr>
            <a:r>
              <a:rPr sz="1400" spc="-5" dirty="0" smtClean="0">
                <a:latin typeface="UD デジタル 教科書体 NK-B" panose="02020700000000000000" pitchFamily="18" charset="-128"/>
                <a:ea typeface="UD デジタル 教科書体 NK-B" panose="02020700000000000000" pitchFamily="18" charset="-128"/>
                <a:cs typeface="Arial"/>
              </a:rPr>
              <a:t>Cross-platform </a:t>
            </a:r>
            <a:r>
              <a:rPr sz="1400" b="1" spc="-5" dirty="0">
                <a:latin typeface="UD デジタル 教科書体 NK-B" panose="02020700000000000000" pitchFamily="18" charset="-128"/>
                <a:ea typeface="UD デジタル 教科書体 NK-B" panose="02020700000000000000" pitchFamily="18" charset="-128"/>
                <a:cs typeface="Arial"/>
              </a:rPr>
              <a:t>software library </a:t>
            </a:r>
            <a:r>
              <a:rPr sz="1400" b="1" dirty="0">
                <a:latin typeface="UD デジタル 教科書体 NK-B" panose="02020700000000000000" pitchFamily="18" charset="-128"/>
                <a:ea typeface="UD デジタル 教科書体 NK-B" panose="02020700000000000000" pitchFamily="18" charset="-128"/>
                <a:cs typeface="Arial"/>
              </a:rPr>
              <a:t>for</a:t>
            </a:r>
            <a:r>
              <a:rPr sz="1400" b="1" spc="-85" dirty="0">
                <a:latin typeface="UD デジタル 教科書体 NK-B" panose="02020700000000000000" pitchFamily="18" charset="-128"/>
                <a:ea typeface="UD デジタル 教科書体 NK-B" panose="02020700000000000000" pitchFamily="18" charset="-128"/>
                <a:cs typeface="Arial"/>
              </a:rPr>
              <a:t> </a:t>
            </a:r>
            <a:r>
              <a:rPr sz="1400" b="1" spc="-5" dirty="0">
                <a:latin typeface="UD デジタル 教科書体 NK-B" panose="02020700000000000000" pitchFamily="18" charset="-128"/>
                <a:ea typeface="UD デジタル 教科書体 NK-B" panose="02020700000000000000" pitchFamily="18" charset="-128"/>
                <a:cs typeface="Arial"/>
              </a:rPr>
              <a:t>quantum  machine learning </a:t>
            </a:r>
            <a:r>
              <a:rPr sz="1400" spc="-5" dirty="0">
                <a:latin typeface="UD デジタル 教科書体 NK-B" panose="02020700000000000000" pitchFamily="18" charset="-128"/>
                <a:ea typeface="UD デジタル 教科書体 NK-B" panose="02020700000000000000" pitchFamily="18" charset="-128"/>
                <a:cs typeface="Arial"/>
              </a:rPr>
              <a:t>and optimization of hybrid  algorithms</a:t>
            </a:r>
            <a:endParaRPr sz="1400" dirty="0">
              <a:latin typeface="UD デジタル 教科書体 NK-B" panose="02020700000000000000" pitchFamily="18" charset="-128"/>
              <a:ea typeface="UD デジタル 教科書体 NK-B" panose="02020700000000000000" pitchFamily="18" charset="-128"/>
              <a:cs typeface="Arial"/>
            </a:endParaRPr>
          </a:p>
        </p:txBody>
      </p:sp>
      <p:sp>
        <p:nvSpPr>
          <p:cNvPr id="12" name="object 9"/>
          <p:cNvSpPr txBox="1"/>
          <p:nvPr/>
        </p:nvSpPr>
        <p:spPr>
          <a:xfrm>
            <a:off x="3734567" y="5166795"/>
            <a:ext cx="3382645" cy="939040"/>
          </a:xfrm>
          <a:prstGeom prst="rect">
            <a:avLst/>
          </a:prstGeom>
          <a:solidFill>
            <a:schemeClr val="bg1"/>
          </a:solidFill>
          <a:ln w="9524">
            <a:solidFill>
              <a:srgbClr val="6EB8C4"/>
            </a:solidFill>
          </a:ln>
        </p:spPr>
        <p:txBody>
          <a:bodyPr vert="horz" wrap="square" lIns="0" tIns="0" rIns="0" bIns="0" rtlCol="0" anchor="ctr">
            <a:spAutoFit/>
          </a:bodyPr>
          <a:lstStyle/>
          <a:p>
            <a:pPr marL="201295" marR="195580" algn="ctr">
              <a:lnSpc>
                <a:spcPct val="102299"/>
              </a:lnSpc>
              <a:spcBef>
                <a:spcPts val="5"/>
              </a:spcBef>
            </a:pPr>
            <a:r>
              <a:rPr sz="1200" spc="-5" dirty="0" smtClean="0">
                <a:latin typeface="UD デジタル 教科書体 NK-B" panose="02020700000000000000" pitchFamily="18" charset="-128"/>
                <a:ea typeface="UD デジタル 教科書体 NK-B" panose="02020700000000000000" pitchFamily="18" charset="-128"/>
                <a:cs typeface="Arial"/>
              </a:rPr>
              <a:t>Cloud-access </a:t>
            </a:r>
            <a:r>
              <a:rPr sz="1200" spc="-5" dirty="0">
                <a:latin typeface="UD デジタル 教科書体 NK-B" panose="02020700000000000000" pitchFamily="18" charset="-128"/>
                <a:ea typeface="UD デジタル 教科書体 NK-B" panose="02020700000000000000" pitchFamily="18" charset="-128"/>
                <a:cs typeface="Arial"/>
              </a:rPr>
              <a:t>to </a:t>
            </a:r>
            <a:r>
              <a:rPr sz="1200" b="1" dirty="0">
                <a:latin typeface="UD デジタル 教科書体 NK-B" panose="02020700000000000000" pitchFamily="18" charset="-128"/>
                <a:ea typeface="UD デジタル 教科書体 NK-B" panose="02020700000000000000" pitchFamily="18" charset="-128"/>
                <a:cs typeface="Arial"/>
              </a:rPr>
              <a:t>the </a:t>
            </a:r>
            <a:r>
              <a:rPr sz="1200" b="1" spc="-10" dirty="0">
                <a:latin typeface="UD デジタル 教科書体 NK-B" panose="02020700000000000000" pitchFamily="18" charset="-128"/>
                <a:ea typeface="UD デジタル 教科書体 NK-B" panose="02020700000000000000" pitchFamily="18" charset="-128"/>
                <a:cs typeface="Arial"/>
              </a:rPr>
              <a:t>world’s </a:t>
            </a:r>
            <a:r>
              <a:rPr sz="1200" b="1" dirty="0">
                <a:latin typeface="UD デジタル 教科書体 NK-B" panose="02020700000000000000" pitchFamily="18" charset="-128"/>
                <a:ea typeface="UD デジタル 教科書体 NK-B" panose="02020700000000000000" pitchFamily="18" charset="-128"/>
                <a:cs typeface="Arial"/>
              </a:rPr>
              <a:t>first </a:t>
            </a:r>
            <a:r>
              <a:rPr sz="1200" b="1" spc="-5" dirty="0">
                <a:latin typeface="UD デジタル 教科書体 NK-B" panose="02020700000000000000" pitchFamily="18" charset="-128"/>
                <a:ea typeface="UD デジタル 教科書体 NK-B" panose="02020700000000000000" pitchFamily="18" charset="-128"/>
                <a:cs typeface="Arial"/>
              </a:rPr>
              <a:t>photonic  quantum computer </a:t>
            </a:r>
            <a:r>
              <a:rPr sz="1200" spc="-5" dirty="0">
                <a:latin typeface="UD デジタル 教科書体 NK-B" panose="02020700000000000000" pitchFamily="18" charset="-128"/>
                <a:ea typeface="UD デジタル 教科書体 NK-B" panose="02020700000000000000" pitchFamily="18" charset="-128"/>
                <a:cs typeface="Arial"/>
              </a:rPr>
              <a:t>designed for users focused  on developing </a:t>
            </a:r>
            <a:r>
              <a:rPr sz="1200" dirty="0">
                <a:latin typeface="UD デジタル 教科書体 NK-B" panose="02020700000000000000" pitchFamily="18" charset="-128"/>
                <a:ea typeface="UD デジタル 教科書体 NK-B" panose="02020700000000000000" pitchFamily="18" charset="-128"/>
                <a:cs typeface="Arial"/>
              </a:rPr>
              <a:t>state-of-the-art </a:t>
            </a:r>
            <a:r>
              <a:rPr sz="1200" spc="-5" dirty="0">
                <a:latin typeface="UD デジタル 教科書体 NK-B" panose="02020700000000000000" pitchFamily="18" charset="-128"/>
                <a:ea typeface="UD デジタル 教科書体 NK-B" panose="02020700000000000000" pitchFamily="18" charset="-128"/>
                <a:cs typeface="Arial"/>
              </a:rPr>
              <a:t>quantum  algorithms</a:t>
            </a:r>
            <a:endParaRPr sz="1200" dirty="0">
              <a:latin typeface="UD デジタル 教科書体 NK-B" panose="02020700000000000000" pitchFamily="18" charset="-128"/>
              <a:ea typeface="UD デジタル 教科書体 NK-B" panose="02020700000000000000" pitchFamily="18" charset="-128"/>
              <a:cs typeface="Arial"/>
            </a:endParaRPr>
          </a:p>
        </p:txBody>
      </p:sp>
      <p:sp>
        <p:nvSpPr>
          <p:cNvPr id="13" name="object 10"/>
          <p:cNvSpPr txBox="1"/>
          <p:nvPr/>
        </p:nvSpPr>
        <p:spPr>
          <a:xfrm>
            <a:off x="4983076" y="3022443"/>
            <a:ext cx="884555" cy="197490"/>
          </a:xfrm>
          <a:prstGeom prst="rect">
            <a:avLst/>
          </a:prstGeom>
        </p:spPr>
        <p:txBody>
          <a:bodyPr vert="horz" wrap="square" lIns="0" tIns="12700" rIns="0" bIns="0" rtlCol="0">
            <a:spAutoFit/>
          </a:bodyPr>
          <a:lstStyle/>
          <a:p>
            <a:pPr marL="12700">
              <a:lnSpc>
                <a:spcPct val="100000"/>
              </a:lnSpc>
              <a:spcBef>
                <a:spcPts val="100"/>
              </a:spcBef>
            </a:pPr>
            <a:r>
              <a:rPr sz="1200" spc="-50" dirty="0">
                <a:solidFill>
                  <a:schemeClr val="bg1"/>
                </a:solidFill>
                <a:latin typeface="Arial"/>
                <a:cs typeface="Arial"/>
              </a:rPr>
              <a:t>WHAT </a:t>
            </a:r>
            <a:r>
              <a:rPr sz="1200" spc="-30" dirty="0">
                <a:solidFill>
                  <a:schemeClr val="bg1"/>
                </a:solidFill>
                <a:latin typeface="Arial"/>
                <a:cs typeface="Arial"/>
              </a:rPr>
              <a:t>IS</a:t>
            </a:r>
            <a:r>
              <a:rPr sz="1200" spc="-25" dirty="0">
                <a:solidFill>
                  <a:schemeClr val="bg1"/>
                </a:solidFill>
                <a:latin typeface="Arial"/>
                <a:cs typeface="Arial"/>
              </a:rPr>
              <a:t> </a:t>
            </a:r>
            <a:r>
              <a:rPr sz="1200" spc="-30" dirty="0">
                <a:solidFill>
                  <a:schemeClr val="bg1"/>
                </a:solidFill>
                <a:latin typeface="Arial"/>
                <a:cs typeface="Arial"/>
              </a:rPr>
              <a:t>IT?</a:t>
            </a:r>
            <a:endParaRPr sz="1200">
              <a:solidFill>
                <a:schemeClr val="bg1"/>
              </a:solidFill>
              <a:latin typeface="Arial"/>
              <a:cs typeface="Arial"/>
            </a:endParaRPr>
          </a:p>
        </p:txBody>
      </p:sp>
      <p:sp>
        <p:nvSpPr>
          <p:cNvPr id="14" name="object 11"/>
          <p:cNvSpPr txBox="1"/>
          <p:nvPr/>
        </p:nvSpPr>
        <p:spPr>
          <a:xfrm>
            <a:off x="8597621" y="3022443"/>
            <a:ext cx="1558290" cy="197490"/>
          </a:xfrm>
          <a:prstGeom prst="rect">
            <a:avLst/>
          </a:prstGeom>
        </p:spPr>
        <p:txBody>
          <a:bodyPr vert="horz" wrap="square" lIns="0" tIns="12700" rIns="0" bIns="0" rtlCol="0">
            <a:spAutoFit/>
          </a:bodyPr>
          <a:lstStyle/>
          <a:p>
            <a:pPr marL="12700">
              <a:lnSpc>
                <a:spcPct val="100000"/>
              </a:lnSpc>
              <a:spcBef>
                <a:spcPts val="100"/>
              </a:spcBef>
            </a:pPr>
            <a:r>
              <a:rPr sz="1200" spc="-55" dirty="0">
                <a:solidFill>
                  <a:schemeClr val="bg1"/>
                </a:solidFill>
                <a:latin typeface="Arial"/>
                <a:cs typeface="Arial"/>
              </a:rPr>
              <a:t>VALUE</a:t>
            </a:r>
            <a:r>
              <a:rPr sz="1200" spc="-65" dirty="0">
                <a:solidFill>
                  <a:schemeClr val="bg1"/>
                </a:solidFill>
                <a:latin typeface="Arial"/>
                <a:cs typeface="Arial"/>
              </a:rPr>
              <a:t> </a:t>
            </a:r>
            <a:r>
              <a:rPr sz="1200" spc="-30" dirty="0">
                <a:solidFill>
                  <a:schemeClr val="bg1"/>
                </a:solidFill>
                <a:latin typeface="Arial"/>
                <a:cs typeface="Arial"/>
              </a:rPr>
              <a:t>PROPOSITION</a:t>
            </a:r>
            <a:endParaRPr sz="1200">
              <a:solidFill>
                <a:schemeClr val="bg1"/>
              </a:solidFill>
              <a:latin typeface="Arial"/>
              <a:cs typeface="Arial"/>
            </a:endParaRPr>
          </a:p>
        </p:txBody>
      </p:sp>
      <p:sp>
        <p:nvSpPr>
          <p:cNvPr id="15" name="object 12"/>
          <p:cNvSpPr txBox="1"/>
          <p:nvPr/>
        </p:nvSpPr>
        <p:spPr>
          <a:xfrm>
            <a:off x="7686434" y="5226494"/>
            <a:ext cx="3382645" cy="679673"/>
          </a:xfrm>
          <a:prstGeom prst="rect">
            <a:avLst/>
          </a:prstGeom>
          <a:solidFill>
            <a:schemeClr val="bg1"/>
          </a:solidFill>
          <a:ln w="9524">
            <a:solidFill>
              <a:srgbClr val="6EB8C4"/>
            </a:solidFill>
          </a:ln>
        </p:spPr>
        <p:txBody>
          <a:bodyPr vert="horz" wrap="square" lIns="0" tIns="0" rIns="0" bIns="0" rtlCol="0">
            <a:spAutoFit/>
          </a:bodyPr>
          <a:lstStyle/>
          <a:p>
            <a:pPr marL="231775" marR="226060" algn="ctr">
              <a:lnSpc>
                <a:spcPct val="102299"/>
              </a:lnSpc>
              <a:spcBef>
                <a:spcPts val="5"/>
              </a:spcBef>
            </a:pPr>
            <a:r>
              <a:rPr sz="1100" spc="-5" dirty="0" smtClean="0">
                <a:latin typeface="Arial"/>
                <a:cs typeface="Arial"/>
              </a:rPr>
              <a:t>Easy </a:t>
            </a:r>
            <a:r>
              <a:rPr sz="1100" spc="-5" dirty="0">
                <a:latin typeface="Arial"/>
                <a:cs typeface="Arial"/>
              </a:rPr>
              <a:t>to use </a:t>
            </a:r>
            <a:r>
              <a:rPr sz="1100" dirty="0">
                <a:latin typeface="Arial"/>
                <a:cs typeface="Arial"/>
              </a:rPr>
              <a:t>cloud </a:t>
            </a:r>
            <a:r>
              <a:rPr sz="1100" spc="-5" dirty="0">
                <a:latin typeface="Arial"/>
                <a:cs typeface="Arial"/>
              </a:rPr>
              <a:t>platform, including</a:t>
            </a:r>
            <a:r>
              <a:rPr sz="1100" spc="-85" dirty="0">
                <a:latin typeface="Arial"/>
                <a:cs typeface="Arial"/>
              </a:rPr>
              <a:t> </a:t>
            </a:r>
            <a:r>
              <a:rPr sz="1100" spc="-5" dirty="0">
                <a:latin typeface="Arial"/>
                <a:cs typeface="Arial"/>
              </a:rPr>
              <a:t>dedicated  </a:t>
            </a:r>
            <a:r>
              <a:rPr sz="1100" dirty="0">
                <a:latin typeface="Arial"/>
                <a:cs typeface="Arial"/>
              </a:rPr>
              <a:t>software, </a:t>
            </a:r>
            <a:r>
              <a:rPr sz="1100" spc="-5" dirty="0">
                <a:latin typeface="Arial"/>
                <a:cs typeface="Arial"/>
              </a:rPr>
              <a:t>for the development of unique  quantum applications while </a:t>
            </a:r>
            <a:r>
              <a:rPr sz="1100" b="1" dirty="0">
                <a:latin typeface="Arial"/>
                <a:cs typeface="Arial"/>
              </a:rPr>
              <a:t>taking </a:t>
            </a:r>
            <a:r>
              <a:rPr sz="1100" b="1" spc="-5" dirty="0">
                <a:latin typeface="Arial"/>
                <a:cs typeface="Arial"/>
              </a:rPr>
              <a:t>advantage  of </a:t>
            </a:r>
            <a:r>
              <a:rPr sz="1100" b="1" dirty="0">
                <a:latin typeface="Arial"/>
                <a:cs typeface="Arial"/>
              </a:rPr>
              <a:t>the </a:t>
            </a:r>
            <a:r>
              <a:rPr sz="1100" b="1" spc="-5" dirty="0">
                <a:latin typeface="Arial"/>
                <a:cs typeface="Arial"/>
              </a:rPr>
              <a:t>power of quantum</a:t>
            </a:r>
            <a:r>
              <a:rPr sz="1100" b="1" spc="-45" dirty="0">
                <a:latin typeface="Arial"/>
                <a:cs typeface="Arial"/>
              </a:rPr>
              <a:t> </a:t>
            </a:r>
            <a:r>
              <a:rPr sz="1100" b="1" spc="-5" dirty="0">
                <a:latin typeface="Arial"/>
                <a:cs typeface="Arial"/>
              </a:rPr>
              <a:t>photonics</a:t>
            </a:r>
            <a:endParaRPr sz="1100" dirty="0">
              <a:latin typeface="Arial"/>
              <a:cs typeface="Arial"/>
            </a:endParaRPr>
          </a:p>
        </p:txBody>
      </p:sp>
      <p:sp>
        <p:nvSpPr>
          <p:cNvPr id="16" name="object 13"/>
          <p:cNvSpPr txBox="1"/>
          <p:nvPr/>
        </p:nvSpPr>
        <p:spPr>
          <a:xfrm>
            <a:off x="7686434" y="3654576"/>
            <a:ext cx="3382645" cy="639662"/>
          </a:xfrm>
          <a:prstGeom prst="rect">
            <a:avLst/>
          </a:prstGeom>
          <a:solidFill>
            <a:schemeClr val="bg1"/>
          </a:solidFill>
          <a:ln w="9524">
            <a:solidFill>
              <a:srgbClr val="6EB8C4"/>
            </a:solidFill>
          </a:ln>
        </p:spPr>
        <p:txBody>
          <a:bodyPr vert="horz" wrap="square" lIns="0" tIns="123825" rIns="0" bIns="0" rtlCol="0">
            <a:spAutoFit/>
          </a:bodyPr>
          <a:lstStyle/>
          <a:p>
            <a:pPr marL="259715" marR="252729" indent="321310">
              <a:lnSpc>
                <a:spcPct val="102299"/>
              </a:lnSpc>
              <a:spcBef>
                <a:spcPts val="975"/>
              </a:spcBef>
            </a:pPr>
            <a:r>
              <a:rPr sz="1100" spc="-5" dirty="0">
                <a:latin typeface="Arial"/>
                <a:cs typeface="Arial"/>
              </a:rPr>
              <a:t>Integrates with </a:t>
            </a:r>
            <a:r>
              <a:rPr sz="1100" dirty="0">
                <a:latin typeface="Arial"/>
                <a:cs typeface="Arial"/>
              </a:rPr>
              <a:t>a variety </a:t>
            </a:r>
            <a:r>
              <a:rPr sz="1100" spc="-5" dirty="0">
                <a:latin typeface="Arial"/>
                <a:cs typeface="Arial"/>
              </a:rPr>
              <a:t>of available  quantum hardware, </a:t>
            </a:r>
            <a:r>
              <a:rPr sz="1100" b="1" spc="-5" dirty="0">
                <a:latin typeface="Arial"/>
                <a:cs typeface="Arial"/>
              </a:rPr>
              <a:t>enabling broad</a:t>
            </a:r>
            <a:r>
              <a:rPr sz="1100" b="1" spc="-75" dirty="0">
                <a:latin typeface="Arial"/>
                <a:cs typeface="Arial"/>
              </a:rPr>
              <a:t> </a:t>
            </a:r>
            <a:r>
              <a:rPr sz="1100" b="1" spc="-5" dirty="0">
                <a:latin typeface="Arial"/>
                <a:cs typeface="Arial"/>
              </a:rPr>
              <a:t>research</a:t>
            </a:r>
            <a:endParaRPr sz="1100" dirty="0">
              <a:latin typeface="Arial"/>
              <a:cs typeface="Arial"/>
            </a:endParaRPr>
          </a:p>
          <a:p>
            <a:pPr marL="376555">
              <a:lnSpc>
                <a:spcPct val="100000"/>
              </a:lnSpc>
              <a:spcBef>
                <a:spcPts val="30"/>
              </a:spcBef>
            </a:pPr>
            <a:r>
              <a:rPr sz="1100" b="1" spc="-5" dirty="0">
                <a:latin typeface="Arial"/>
                <a:cs typeface="Arial"/>
              </a:rPr>
              <a:t>into </a:t>
            </a:r>
            <a:r>
              <a:rPr sz="1100" b="1" dirty="0">
                <a:latin typeface="Arial"/>
                <a:cs typeface="Arial"/>
              </a:rPr>
              <a:t>the </a:t>
            </a:r>
            <a:r>
              <a:rPr sz="1100" b="1" spc="-5" dirty="0">
                <a:latin typeface="Arial"/>
                <a:cs typeface="Arial"/>
              </a:rPr>
              <a:t>benefits of quantum</a:t>
            </a:r>
            <a:r>
              <a:rPr sz="1100" b="1" spc="-40" dirty="0">
                <a:latin typeface="Arial"/>
                <a:cs typeface="Arial"/>
              </a:rPr>
              <a:t> </a:t>
            </a:r>
            <a:r>
              <a:rPr sz="1100" b="1" spc="-5" dirty="0">
                <a:latin typeface="Arial"/>
                <a:cs typeface="Arial"/>
              </a:rPr>
              <a:t>computing</a:t>
            </a:r>
            <a:endParaRPr sz="1100" dirty="0">
              <a:latin typeface="Arial"/>
              <a:cs typeface="Arial"/>
            </a:endParaRPr>
          </a:p>
        </p:txBody>
      </p:sp>
      <p:grpSp>
        <p:nvGrpSpPr>
          <p:cNvPr id="17" name="object 14"/>
          <p:cNvGrpSpPr/>
          <p:nvPr/>
        </p:nvGrpSpPr>
        <p:grpSpPr>
          <a:xfrm>
            <a:off x="8013958" y="4366809"/>
            <a:ext cx="1764030" cy="532765"/>
            <a:chOff x="8013958" y="3478527"/>
            <a:chExt cx="1764030" cy="532765"/>
          </a:xfrm>
        </p:grpSpPr>
        <p:sp>
          <p:nvSpPr>
            <p:cNvPr id="18" name="object 15"/>
            <p:cNvSpPr/>
            <p:nvPr/>
          </p:nvSpPr>
          <p:spPr>
            <a:xfrm>
              <a:off x="8013959" y="3478527"/>
              <a:ext cx="1069722" cy="337964"/>
            </a:xfrm>
            <a:prstGeom prst="rect">
              <a:avLst/>
            </a:prstGeom>
            <a:blipFill>
              <a:blip r:embed="rId2" cstate="print"/>
              <a:stretch>
                <a:fillRect/>
              </a:stretch>
            </a:blipFill>
          </p:spPr>
          <p:txBody>
            <a:bodyPr wrap="square" lIns="0" tIns="0" rIns="0" bIns="0" rtlCol="0"/>
            <a:lstStyle/>
            <a:p>
              <a:endParaRPr>
                <a:solidFill>
                  <a:schemeClr val="bg1"/>
                </a:solidFill>
              </a:endParaRPr>
            </a:p>
          </p:txBody>
        </p:sp>
        <p:sp>
          <p:nvSpPr>
            <p:cNvPr id="19" name="object 16"/>
            <p:cNvSpPr/>
            <p:nvPr/>
          </p:nvSpPr>
          <p:spPr>
            <a:xfrm>
              <a:off x="8013958" y="3822942"/>
              <a:ext cx="433524" cy="188324"/>
            </a:xfrm>
            <a:prstGeom prst="rect">
              <a:avLst/>
            </a:prstGeom>
            <a:blipFill>
              <a:blip r:embed="rId3" cstate="print"/>
              <a:stretch>
                <a:fillRect/>
              </a:stretch>
            </a:blipFill>
          </p:spPr>
          <p:txBody>
            <a:bodyPr wrap="square" lIns="0" tIns="0" rIns="0" bIns="0" rtlCol="0"/>
            <a:lstStyle/>
            <a:p>
              <a:endParaRPr>
                <a:solidFill>
                  <a:schemeClr val="bg1"/>
                </a:solidFill>
              </a:endParaRPr>
            </a:p>
          </p:txBody>
        </p:sp>
        <p:sp>
          <p:nvSpPr>
            <p:cNvPr id="20" name="object 17"/>
            <p:cNvSpPr/>
            <p:nvPr/>
          </p:nvSpPr>
          <p:spPr>
            <a:xfrm>
              <a:off x="9109356" y="3480397"/>
              <a:ext cx="668488" cy="334244"/>
            </a:xfrm>
            <a:prstGeom prst="rect">
              <a:avLst/>
            </a:prstGeom>
            <a:blipFill>
              <a:blip r:embed="rId4" cstate="print"/>
              <a:stretch>
                <a:fillRect/>
              </a:stretch>
            </a:blipFill>
          </p:spPr>
          <p:txBody>
            <a:bodyPr wrap="square" lIns="0" tIns="0" rIns="0" bIns="0" rtlCol="0"/>
            <a:lstStyle/>
            <a:p>
              <a:endParaRPr>
                <a:solidFill>
                  <a:schemeClr val="bg1"/>
                </a:solidFill>
              </a:endParaRPr>
            </a:p>
          </p:txBody>
        </p:sp>
        <p:sp>
          <p:nvSpPr>
            <p:cNvPr id="21" name="object 18"/>
            <p:cNvSpPr/>
            <p:nvPr/>
          </p:nvSpPr>
          <p:spPr>
            <a:xfrm>
              <a:off x="9257306" y="3822942"/>
              <a:ext cx="512248" cy="188324"/>
            </a:xfrm>
            <a:prstGeom prst="rect">
              <a:avLst/>
            </a:prstGeom>
            <a:blipFill>
              <a:blip r:embed="rId5" cstate="print"/>
              <a:stretch>
                <a:fillRect/>
              </a:stretch>
            </a:blipFill>
          </p:spPr>
          <p:txBody>
            <a:bodyPr wrap="square" lIns="0" tIns="0" rIns="0" bIns="0" rtlCol="0"/>
            <a:lstStyle/>
            <a:p>
              <a:endParaRPr>
                <a:solidFill>
                  <a:schemeClr val="bg1"/>
                </a:solidFill>
              </a:endParaRPr>
            </a:p>
          </p:txBody>
        </p:sp>
        <p:sp>
          <p:nvSpPr>
            <p:cNvPr id="22" name="object 19"/>
            <p:cNvSpPr/>
            <p:nvPr/>
          </p:nvSpPr>
          <p:spPr>
            <a:xfrm>
              <a:off x="8576582" y="3832270"/>
              <a:ext cx="577618" cy="169671"/>
            </a:xfrm>
            <a:prstGeom prst="rect">
              <a:avLst/>
            </a:prstGeom>
            <a:blipFill>
              <a:blip r:embed="rId6" cstate="print"/>
              <a:stretch>
                <a:fillRect/>
              </a:stretch>
            </a:blipFill>
          </p:spPr>
          <p:txBody>
            <a:bodyPr wrap="square" lIns="0" tIns="0" rIns="0" bIns="0" rtlCol="0"/>
            <a:lstStyle/>
            <a:p>
              <a:endParaRPr>
                <a:solidFill>
                  <a:schemeClr val="bg1"/>
                </a:solidFill>
              </a:endParaRPr>
            </a:p>
          </p:txBody>
        </p:sp>
      </p:grpSp>
      <p:sp>
        <p:nvSpPr>
          <p:cNvPr id="23" name="object 20"/>
          <p:cNvSpPr/>
          <p:nvPr/>
        </p:nvSpPr>
        <p:spPr>
          <a:xfrm>
            <a:off x="9856630" y="4441633"/>
            <a:ext cx="911763" cy="188316"/>
          </a:xfrm>
          <a:prstGeom prst="rect">
            <a:avLst/>
          </a:prstGeom>
          <a:blipFill>
            <a:blip r:embed="rId7" cstate="print"/>
            <a:stretch>
              <a:fillRect/>
            </a:stretch>
          </a:blipFill>
        </p:spPr>
        <p:txBody>
          <a:bodyPr wrap="square" lIns="0" tIns="0" rIns="0" bIns="0" rtlCol="0"/>
          <a:lstStyle/>
          <a:p>
            <a:endParaRPr>
              <a:solidFill>
                <a:schemeClr val="bg1"/>
              </a:solidFill>
            </a:endParaRPr>
          </a:p>
        </p:txBody>
      </p:sp>
      <p:sp>
        <p:nvSpPr>
          <p:cNvPr id="24" name="object 21"/>
          <p:cNvSpPr/>
          <p:nvPr/>
        </p:nvSpPr>
        <p:spPr>
          <a:xfrm>
            <a:off x="9856630" y="4693624"/>
            <a:ext cx="745133" cy="223524"/>
          </a:xfrm>
          <a:prstGeom prst="rect">
            <a:avLst/>
          </a:prstGeom>
          <a:blipFill>
            <a:blip r:embed="rId8" cstate="print"/>
            <a:stretch>
              <a:fillRect/>
            </a:stretch>
          </a:blipFill>
        </p:spPr>
        <p:txBody>
          <a:bodyPr wrap="square" lIns="0" tIns="0" rIns="0" bIns="0" rtlCol="0"/>
          <a:lstStyle/>
          <a:p>
            <a:endParaRPr>
              <a:solidFill>
                <a:schemeClr val="bg1"/>
              </a:solidFill>
            </a:endParaRPr>
          </a:p>
        </p:txBody>
      </p:sp>
      <p:grpSp>
        <p:nvGrpSpPr>
          <p:cNvPr id="56" name="グループ化 55"/>
          <p:cNvGrpSpPr/>
          <p:nvPr/>
        </p:nvGrpSpPr>
        <p:grpSpPr>
          <a:xfrm>
            <a:off x="665848" y="3873670"/>
            <a:ext cx="326390" cy="339090"/>
            <a:chOff x="665848" y="3267593"/>
            <a:chExt cx="326390" cy="339090"/>
          </a:xfrm>
        </p:grpSpPr>
        <p:sp>
          <p:nvSpPr>
            <p:cNvPr id="25" name="object 22"/>
            <p:cNvSpPr/>
            <p:nvPr/>
          </p:nvSpPr>
          <p:spPr>
            <a:xfrm>
              <a:off x="665848" y="3267593"/>
              <a:ext cx="326390" cy="339090"/>
            </a:xfrm>
            <a:custGeom>
              <a:avLst/>
              <a:gdLst/>
              <a:ahLst/>
              <a:cxnLst/>
              <a:rect l="l" t="t" r="r" b="b"/>
              <a:pathLst>
                <a:path w="326390" h="339089">
                  <a:moveTo>
                    <a:pt x="0" y="0"/>
                  </a:moveTo>
                  <a:lnTo>
                    <a:pt x="325799" y="0"/>
                  </a:lnTo>
                  <a:lnTo>
                    <a:pt x="325799" y="338699"/>
                  </a:lnTo>
                  <a:lnTo>
                    <a:pt x="0" y="338699"/>
                  </a:lnTo>
                  <a:lnTo>
                    <a:pt x="0" y="0"/>
                  </a:lnTo>
                  <a:close/>
                </a:path>
              </a:pathLst>
            </a:custGeom>
            <a:solidFill>
              <a:srgbClr val="002060"/>
            </a:solidFill>
            <a:ln w="9524">
              <a:solidFill>
                <a:srgbClr val="FFC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lstStyle/>
            <a:p>
              <a:endParaRPr>
                <a:solidFill>
                  <a:schemeClr val="bg1"/>
                </a:solidFill>
              </a:endParaRPr>
            </a:p>
          </p:txBody>
        </p:sp>
        <p:sp>
          <p:nvSpPr>
            <p:cNvPr id="26" name="object 23"/>
            <p:cNvSpPr txBox="1"/>
            <p:nvPr/>
          </p:nvSpPr>
          <p:spPr>
            <a:xfrm>
              <a:off x="760803" y="3302322"/>
              <a:ext cx="135890" cy="243656"/>
            </a:xfrm>
            <a:prstGeom prst="rect">
              <a:avLst/>
            </a:prstGeom>
          </p:spPr>
          <p:txBody>
            <a:bodyPr vert="horz" wrap="square" lIns="0" tIns="12700" rIns="0" bIns="0" rtlCol="0">
              <a:spAutoFit/>
            </a:bodyPr>
            <a:lstStyle/>
            <a:p>
              <a:pPr marL="12700">
                <a:lnSpc>
                  <a:spcPct val="100000"/>
                </a:lnSpc>
                <a:spcBef>
                  <a:spcPts val="100"/>
                </a:spcBef>
              </a:pPr>
              <a:r>
                <a:rPr sz="1500" b="1" dirty="0">
                  <a:solidFill>
                    <a:schemeClr val="bg1"/>
                  </a:solidFill>
                  <a:latin typeface="Lato"/>
                  <a:cs typeface="Lato"/>
                </a:rPr>
                <a:t>1</a:t>
              </a:r>
              <a:endParaRPr sz="1500">
                <a:solidFill>
                  <a:schemeClr val="bg1"/>
                </a:solidFill>
                <a:latin typeface="Lato"/>
                <a:cs typeface="Lato"/>
              </a:endParaRPr>
            </a:p>
          </p:txBody>
        </p:sp>
      </p:grpSp>
      <p:grpSp>
        <p:nvGrpSpPr>
          <p:cNvPr id="57" name="グループ化 56"/>
          <p:cNvGrpSpPr/>
          <p:nvPr/>
        </p:nvGrpSpPr>
        <p:grpSpPr>
          <a:xfrm>
            <a:off x="665848" y="5501606"/>
            <a:ext cx="326390" cy="339090"/>
            <a:chOff x="665848" y="4921439"/>
            <a:chExt cx="326390" cy="339090"/>
          </a:xfrm>
        </p:grpSpPr>
        <p:sp>
          <p:nvSpPr>
            <p:cNvPr id="27" name="object 24"/>
            <p:cNvSpPr/>
            <p:nvPr/>
          </p:nvSpPr>
          <p:spPr>
            <a:xfrm>
              <a:off x="665848" y="4921439"/>
              <a:ext cx="326390" cy="339090"/>
            </a:xfrm>
            <a:custGeom>
              <a:avLst/>
              <a:gdLst/>
              <a:ahLst/>
              <a:cxnLst/>
              <a:rect l="l" t="t" r="r" b="b"/>
              <a:pathLst>
                <a:path w="326390" h="339089">
                  <a:moveTo>
                    <a:pt x="0" y="0"/>
                  </a:moveTo>
                  <a:lnTo>
                    <a:pt x="325799" y="0"/>
                  </a:lnTo>
                  <a:lnTo>
                    <a:pt x="325799" y="338699"/>
                  </a:lnTo>
                  <a:lnTo>
                    <a:pt x="0" y="338699"/>
                  </a:lnTo>
                  <a:lnTo>
                    <a:pt x="0" y="0"/>
                  </a:lnTo>
                  <a:close/>
                </a:path>
              </a:pathLst>
            </a:custGeom>
            <a:solidFill>
              <a:srgbClr val="002060"/>
            </a:solidFill>
            <a:ln w="9524">
              <a:solidFill>
                <a:srgbClr val="FFC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lstStyle/>
            <a:p>
              <a:endParaRPr dirty="0">
                <a:solidFill>
                  <a:schemeClr val="bg1"/>
                </a:solidFill>
              </a:endParaRPr>
            </a:p>
          </p:txBody>
        </p:sp>
        <p:sp>
          <p:nvSpPr>
            <p:cNvPr id="28" name="object 25"/>
            <p:cNvSpPr txBox="1"/>
            <p:nvPr/>
          </p:nvSpPr>
          <p:spPr>
            <a:xfrm>
              <a:off x="760803" y="4956173"/>
              <a:ext cx="135890" cy="243656"/>
            </a:xfrm>
            <a:prstGeom prst="rect">
              <a:avLst/>
            </a:prstGeom>
          </p:spPr>
          <p:txBody>
            <a:bodyPr vert="horz" wrap="square" lIns="0" tIns="12700" rIns="0" bIns="0" rtlCol="0">
              <a:spAutoFit/>
            </a:bodyPr>
            <a:lstStyle/>
            <a:p>
              <a:pPr marL="12700">
                <a:lnSpc>
                  <a:spcPct val="100000"/>
                </a:lnSpc>
                <a:spcBef>
                  <a:spcPts val="100"/>
                </a:spcBef>
              </a:pPr>
              <a:r>
                <a:rPr sz="1500" b="1" dirty="0">
                  <a:solidFill>
                    <a:schemeClr val="bg1"/>
                  </a:solidFill>
                  <a:latin typeface="Lato"/>
                  <a:cs typeface="Lato"/>
                </a:rPr>
                <a:t>2</a:t>
              </a:r>
              <a:endParaRPr sz="1500">
                <a:solidFill>
                  <a:schemeClr val="bg1"/>
                </a:solidFill>
                <a:latin typeface="Lato"/>
                <a:cs typeface="Lato"/>
              </a:endParaRPr>
            </a:p>
          </p:txBody>
        </p:sp>
      </p:grpSp>
      <p:sp>
        <p:nvSpPr>
          <p:cNvPr id="29" name="object 26"/>
          <p:cNvSpPr/>
          <p:nvPr/>
        </p:nvSpPr>
        <p:spPr>
          <a:xfrm>
            <a:off x="7312485" y="3873670"/>
            <a:ext cx="179070" cy="207010"/>
          </a:xfrm>
          <a:custGeom>
            <a:avLst/>
            <a:gdLst/>
            <a:ahLst/>
            <a:cxnLst/>
            <a:rect l="l" t="t" r="r" b="b"/>
            <a:pathLst>
              <a:path w="179070" h="207010">
                <a:moveTo>
                  <a:pt x="0" y="206399"/>
                </a:moveTo>
                <a:lnTo>
                  <a:pt x="0" y="0"/>
                </a:lnTo>
                <a:lnTo>
                  <a:pt x="178524" y="103199"/>
                </a:lnTo>
                <a:lnTo>
                  <a:pt x="0" y="206399"/>
                </a:lnTo>
                <a:close/>
              </a:path>
            </a:pathLst>
          </a:custGeom>
          <a:solidFill>
            <a:srgbClr val="FFC000"/>
          </a:solidFill>
          <a:ln>
            <a:noFill/>
          </a:ln>
          <a:effectLst/>
          <a:scene3d>
            <a:camera prst="orthographicFront">
              <a:rot lat="0" lon="0" rev="0"/>
            </a:camera>
            <a:lightRig rig="glow" dir="t">
              <a:rot lat="0" lon="0" rev="14100000"/>
            </a:lightRig>
          </a:scene3d>
          <a:sp3d prstMaterial="softEdge">
            <a:bevelT w="127000" prst="artDeco"/>
          </a:sp3d>
        </p:spPr>
        <p:txBody>
          <a:bodyPr wrap="square" lIns="0" tIns="0" rIns="0" bIns="0" rtlCol="0"/>
          <a:lstStyle/>
          <a:p>
            <a:endParaRPr>
              <a:solidFill>
                <a:schemeClr val="bg1"/>
              </a:solidFill>
            </a:endParaRPr>
          </a:p>
        </p:txBody>
      </p:sp>
      <p:sp>
        <p:nvSpPr>
          <p:cNvPr id="30" name="object 27"/>
          <p:cNvSpPr/>
          <p:nvPr/>
        </p:nvSpPr>
        <p:spPr>
          <a:xfrm>
            <a:off x="7312485" y="5469434"/>
            <a:ext cx="179070" cy="207010"/>
          </a:xfrm>
          <a:custGeom>
            <a:avLst/>
            <a:gdLst/>
            <a:ahLst/>
            <a:cxnLst/>
            <a:rect l="l" t="t" r="r" b="b"/>
            <a:pathLst>
              <a:path w="179070" h="207010">
                <a:moveTo>
                  <a:pt x="0" y="206399"/>
                </a:moveTo>
                <a:lnTo>
                  <a:pt x="0" y="0"/>
                </a:lnTo>
                <a:lnTo>
                  <a:pt x="178524" y="103199"/>
                </a:lnTo>
                <a:lnTo>
                  <a:pt x="0" y="206399"/>
                </a:lnTo>
                <a:close/>
              </a:path>
            </a:pathLst>
          </a:custGeom>
          <a:solidFill>
            <a:srgbClr val="FFC000"/>
          </a:solidFill>
          <a:ln>
            <a:noFill/>
          </a:ln>
          <a:effectLst/>
          <a:scene3d>
            <a:camera prst="orthographicFront">
              <a:rot lat="0" lon="0" rev="0"/>
            </a:camera>
            <a:lightRig rig="glow" dir="t">
              <a:rot lat="0" lon="0" rev="14100000"/>
            </a:lightRig>
          </a:scene3d>
          <a:sp3d prstMaterial="softEdge">
            <a:bevelT w="127000" prst="artDeco"/>
          </a:sp3d>
        </p:spPr>
        <p:txBody>
          <a:bodyPr wrap="square" lIns="0" tIns="0" rIns="0" bIns="0" rtlCol="0"/>
          <a:lstStyle/>
          <a:p>
            <a:endParaRPr>
              <a:solidFill>
                <a:schemeClr val="bg1"/>
              </a:solidFill>
            </a:endParaRPr>
          </a:p>
        </p:txBody>
      </p:sp>
      <p:sp>
        <p:nvSpPr>
          <p:cNvPr id="55" name="右矢印 54"/>
          <p:cNvSpPr/>
          <p:nvPr/>
        </p:nvSpPr>
        <p:spPr>
          <a:xfrm>
            <a:off x="4983076" y="2428398"/>
            <a:ext cx="2636924" cy="198737"/>
          </a:xfrm>
          <a:prstGeom prst="rightArrow">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7448010" y="437406"/>
            <a:ext cx="3621069" cy="1077218"/>
          </a:xfrm>
          <a:prstGeom prst="rect">
            <a:avLst/>
          </a:prstGeom>
          <a:solidFill>
            <a:schemeClr val="bg1"/>
          </a:solidFill>
        </p:spPr>
        <p:txBody>
          <a:bodyPr wrap="square" rtlCol="0">
            <a:spAutoFit/>
          </a:bodyPr>
          <a:lstStyle/>
          <a:p>
            <a:pPr algn="dist"/>
            <a:r>
              <a:rPr kumimoji="1" lang="ja-JP" altLang="en-US" sz="2400" dirty="0" smtClean="0">
                <a:solidFill>
                  <a:schemeClr val="accent5">
                    <a:lumMod val="50000"/>
                  </a:schemeClr>
                </a:solidFill>
                <a:latin typeface="UD デジタル 教科書体 NK-B" panose="02020700000000000000" pitchFamily="18" charset="-128"/>
                <a:ea typeface="UD デジタル 教科書体 NK-B" panose="02020700000000000000" pitchFamily="18" charset="-128"/>
              </a:rPr>
              <a:t>三井物産／</a:t>
            </a:r>
            <a:r>
              <a:rPr lang="en-US" altLang="ja-JP" sz="2400" dirty="0" smtClean="0">
                <a:solidFill>
                  <a:schemeClr val="accent5">
                    <a:lumMod val="50000"/>
                  </a:schemeClr>
                </a:solidFill>
                <a:latin typeface="UD デジタル 教科書体 NK-B" panose="02020700000000000000" pitchFamily="18" charset="-128"/>
                <a:ea typeface="UD デジタル 教科書体 NK-B" panose="02020700000000000000" pitchFamily="18" charset="-128"/>
              </a:rPr>
              <a:t>ICT</a:t>
            </a:r>
            <a:r>
              <a:rPr lang="ja-JP" altLang="en-US" sz="2400" dirty="0" smtClean="0">
                <a:solidFill>
                  <a:schemeClr val="accent5">
                    <a:lumMod val="50000"/>
                  </a:schemeClr>
                </a:solidFill>
                <a:latin typeface="UD デジタル 教科書体 NK-B" panose="02020700000000000000" pitchFamily="18" charset="-128"/>
                <a:ea typeface="UD デジタル 教科書体 NK-B" panose="02020700000000000000" pitchFamily="18" charset="-128"/>
              </a:rPr>
              <a:t>事業本部</a:t>
            </a:r>
            <a:endParaRPr lang="en-US" altLang="ja-JP" sz="2400" dirty="0" smtClean="0">
              <a:solidFill>
                <a:schemeClr val="accent5">
                  <a:lumMod val="50000"/>
                </a:schemeClr>
              </a:solidFill>
              <a:latin typeface="UD デジタル 教科書体 NK-B" panose="02020700000000000000" pitchFamily="18" charset="-128"/>
              <a:ea typeface="UD デジタル 教科書体 NK-B" panose="02020700000000000000" pitchFamily="18" charset="-128"/>
            </a:endParaRPr>
          </a:p>
          <a:p>
            <a:pPr algn="dist"/>
            <a:r>
              <a:rPr kumimoji="1" lang="ja-JP" altLang="en-US" sz="2000" dirty="0" smtClean="0">
                <a:solidFill>
                  <a:schemeClr val="accent5">
                    <a:lumMod val="50000"/>
                  </a:schemeClr>
                </a:solidFill>
                <a:latin typeface="UD デジタル 教科書体 NK-B" panose="02020700000000000000" pitchFamily="18" charset="-128"/>
                <a:ea typeface="UD デジタル 教科書体 NK-B" panose="02020700000000000000" pitchFamily="18" charset="-128"/>
              </a:rPr>
              <a:t>デジタルソリューション事業部</a:t>
            </a:r>
            <a:endParaRPr kumimoji="1" lang="en-US" altLang="ja-JP" sz="2000" dirty="0" smtClean="0">
              <a:solidFill>
                <a:schemeClr val="accent5">
                  <a:lumMod val="50000"/>
                </a:schemeClr>
              </a:solidFill>
              <a:latin typeface="UD デジタル 教科書体 NK-B" panose="02020700000000000000" pitchFamily="18" charset="-128"/>
              <a:ea typeface="UD デジタル 教科書体 NK-B" panose="02020700000000000000" pitchFamily="18" charset="-128"/>
            </a:endParaRPr>
          </a:p>
          <a:p>
            <a:pPr algn="dist"/>
            <a:r>
              <a:rPr lang="ja-JP" altLang="en-US" sz="2000" dirty="0" smtClean="0">
                <a:solidFill>
                  <a:schemeClr val="accent5">
                    <a:lumMod val="50000"/>
                  </a:schemeClr>
                </a:solidFill>
                <a:latin typeface="UD デジタル 教科書体 NK-B" panose="02020700000000000000" pitchFamily="18" charset="-128"/>
                <a:ea typeface="UD デジタル 教科書体 NK-B" panose="02020700000000000000" pitchFamily="18" charset="-128"/>
              </a:rPr>
              <a:t>産業ソリューション事業室</a:t>
            </a:r>
            <a:endParaRPr kumimoji="1" lang="ja-JP" altLang="en-US" sz="2000" dirty="0">
              <a:solidFill>
                <a:schemeClr val="accent5">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60" name="下矢印 59"/>
          <p:cNvSpPr/>
          <p:nvPr/>
        </p:nvSpPr>
        <p:spPr>
          <a:xfrm>
            <a:off x="8866151" y="1581515"/>
            <a:ext cx="782308" cy="620447"/>
          </a:xfrm>
          <a:prstGeom prst="downArrow">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p:cNvSpPr txBox="1"/>
          <p:nvPr/>
        </p:nvSpPr>
        <p:spPr>
          <a:xfrm>
            <a:off x="1877787" y="731093"/>
            <a:ext cx="2775852" cy="461665"/>
          </a:xfrm>
          <a:prstGeom prst="rect">
            <a:avLst/>
          </a:prstGeom>
          <a:solidFill>
            <a:schemeClr val="bg1"/>
          </a:solidFill>
        </p:spPr>
        <p:txBody>
          <a:bodyPr wrap="square" rtlCol="0">
            <a:spAutoFit/>
          </a:bodyPr>
          <a:lstStyle/>
          <a:p>
            <a:pPr algn="ctr"/>
            <a:r>
              <a:rPr kumimoji="1" lang="ja-JP" altLang="en-US" sz="2400" dirty="0" smtClean="0">
                <a:solidFill>
                  <a:schemeClr val="accent5">
                    <a:lumMod val="50000"/>
                  </a:schemeClr>
                </a:solidFill>
                <a:latin typeface="UD デジタル 教科書体 NK-B" panose="02020700000000000000" pitchFamily="18" charset="-128"/>
                <a:ea typeface="UD デジタル 教科書体 NK-B" panose="02020700000000000000" pitchFamily="18" charset="-128"/>
              </a:rPr>
              <a:t>カナダ三井物産</a:t>
            </a:r>
            <a:endParaRPr lang="en-US" altLang="ja-JP" sz="2400" dirty="0" smtClean="0">
              <a:solidFill>
                <a:schemeClr val="accent5">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62" name="下矢印 61"/>
          <p:cNvSpPr/>
          <p:nvPr/>
        </p:nvSpPr>
        <p:spPr>
          <a:xfrm>
            <a:off x="2764154" y="1280161"/>
            <a:ext cx="782308" cy="889076"/>
          </a:xfrm>
          <a:prstGeom prst="downArrow">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525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3"/>
          <p:cNvSpPr txBox="1">
            <a:spLocks/>
          </p:cNvSpPr>
          <p:nvPr/>
        </p:nvSpPr>
        <p:spPr>
          <a:xfrm>
            <a:off x="361024" y="306221"/>
            <a:ext cx="3878579" cy="406400"/>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2500" spc="5" smtClean="0">
                <a:solidFill>
                  <a:srgbClr val="000000"/>
                </a:solidFill>
                <a:latin typeface="Lato"/>
                <a:cs typeface="Lato"/>
              </a:rPr>
              <a:t>INDUSTRY</a:t>
            </a:r>
            <a:r>
              <a:rPr lang="en-US" sz="2500" spc="-225" smtClean="0">
                <a:solidFill>
                  <a:srgbClr val="000000"/>
                </a:solidFill>
                <a:latin typeface="Lato"/>
                <a:cs typeface="Lato"/>
              </a:rPr>
              <a:t> </a:t>
            </a:r>
            <a:r>
              <a:rPr lang="en-US" sz="2500" smtClean="0">
                <a:solidFill>
                  <a:srgbClr val="000000"/>
                </a:solidFill>
                <a:latin typeface="Lato"/>
                <a:cs typeface="Lato"/>
              </a:rPr>
              <a:t>APPLICATIONS</a:t>
            </a:r>
            <a:endParaRPr lang="en-US" sz="2500">
              <a:latin typeface="Lato"/>
              <a:cs typeface="Lato"/>
            </a:endParaRPr>
          </a:p>
        </p:txBody>
      </p:sp>
      <p:sp>
        <p:nvSpPr>
          <p:cNvPr id="16" name="object 4"/>
          <p:cNvSpPr/>
          <p:nvPr/>
        </p:nvSpPr>
        <p:spPr>
          <a:xfrm>
            <a:off x="9013032" y="1221067"/>
            <a:ext cx="2735994" cy="1250062"/>
          </a:xfrm>
          <a:prstGeom prst="rect">
            <a:avLst/>
          </a:prstGeom>
          <a:blipFill>
            <a:blip r:embed="rId2" cstate="print"/>
            <a:stretch>
              <a:fillRect/>
            </a:stretch>
          </a:blipFill>
        </p:spPr>
        <p:txBody>
          <a:bodyPr wrap="square" lIns="0" tIns="0" rIns="0" bIns="0" rtlCol="0"/>
          <a:lstStyle/>
          <a:p>
            <a:endParaRPr/>
          </a:p>
        </p:txBody>
      </p:sp>
      <p:sp>
        <p:nvSpPr>
          <p:cNvPr id="17" name="object 5"/>
          <p:cNvSpPr txBox="1"/>
          <p:nvPr/>
        </p:nvSpPr>
        <p:spPr>
          <a:xfrm>
            <a:off x="9003507" y="1211542"/>
            <a:ext cx="2755265" cy="1269365"/>
          </a:xfrm>
          <a:prstGeom prst="rect">
            <a:avLst/>
          </a:prstGeom>
          <a:ln w="19049">
            <a:solidFill>
              <a:srgbClr val="7E7E7E"/>
            </a:solidFill>
          </a:ln>
        </p:spPr>
        <p:txBody>
          <a:bodyPr vert="horz" wrap="square" lIns="0" tIns="5080" rIns="0" bIns="0" rtlCol="0">
            <a:spAutoFit/>
          </a:bodyPr>
          <a:lstStyle/>
          <a:p>
            <a:pPr>
              <a:lnSpc>
                <a:spcPct val="100000"/>
              </a:lnSpc>
              <a:spcBef>
                <a:spcPts val="40"/>
              </a:spcBef>
            </a:pPr>
            <a:endParaRPr sz="2150">
              <a:latin typeface="Times New Roman"/>
              <a:cs typeface="Times New Roman"/>
            </a:endParaRPr>
          </a:p>
          <a:p>
            <a:pPr marL="735965" marR="733425" indent="41275">
              <a:lnSpc>
                <a:spcPct val="100000"/>
              </a:lnSpc>
              <a:spcBef>
                <a:spcPts val="5"/>
              </a:spcBef>
            </a:pPr>
            <a:r>
              <a:rPr sz="2000" b="1" spc="-20" dirty="0">
                <a:latin typeface="Lato Black"/>
                <a:cs typeface="Lato Black"/>
              </a:rPr>
              <a:t>MACHINE  </a:t>
            </a:r>
            <a:r>
              <a:rPr sz="2000" b="1" spc="-10" dirty="0">
                <a:latin typeface="Lato Black"/>
                <a:cs typeface="Lato Black"/>
              </a:rPr>
              <a:t>LEARNING</a:t>
            </a:r>
            <a:endParaRPr sz="2000">
              <a:latin typeface="Lato Black"/>
              <a:cs typeface="Lato Black"/>
            </a:endParaRPr>
          </a:p>
        </p:txBody>
      </p:sp>
      <p:sp>
        <p:nvSpPr>
          <p:cNvPr id="18" name="object 6"/>
          <p:cNvSpPr/>
          <p:nvPr/>
        </p:nvSpPr>
        <p:spPr>
          <a:xfrm>
            <a:off x="6152662" y="1221065"/>
            <a:ext cx="2735994" cy="1250064"/>
          </a:xfrm>
          <a:prstGeom prst="rect">
            <a:avLst/>
          </a:prstGeom>
          <a:blipFill>
            <a:blip r:embed="rId3" cstate="print"/>
            <a:stretch>
              <a:fillRect/>
            </a:stretch>
          </a:blipFill>
        </p:spPr>
        <p:txBody>
          <a:bodyPr wrap="square" lIns="0" tIns="0" rIns="0" bIns="0" rtlCol="0"/>
          <a:lstStyle/>
          <a:p>
            <a:endParaRPr/>
          </a:p>
        </p:txBody>
      </p:sp>
      <p:sp>
        <p:nvSpPr>
          <p:cNvPr id="19" name="object 7"/>
          <p:cNvSpPr txBox="1"/>
          <p:nvPr/>
        </p:nvSpPr>
        <p:spPr>
          <a:xfrm>
            <a:off x="6143137" y="1211540"/>
            <a:ext cx="2755265" cy="1269365"/>
          </a:xfrm>
          <a:prstGeom prst="rect">
            <a:avLst/>
          </a:prstGeom>
          <a:ln w="19049">
            <a:solidFill>
              <a:srgbClr val="7E7E7E"/>
            </a:solidFill>
          </a:ln>
        </p:spPr>
        <p:txBody>
          <a:bodyPr vert="horz" wrap="square" lIns="0" tIns="4445" rIns="0" bIns="0" rtlCol="0">
            <a:spAutoFit/>
          </a:bodyPr>
          <a:lstStyle/>
          <a:p>
            <a:pPr>
              <a:lnSpc>
                <a:spcPct val="100000"/>
              </a:lnSpc>
              <a:spcBef>
                <a:spcPts val="35"/>
              </a:spcBef>
            </a:pPr>
            <a:endParaRPr sz="3200">
              <a:latin typeface="Times New Roman"/>
              <a:cs typeface="Times New Roman"/>
            </a:endParaRPr>
          </a:p>
          <a:p>
            <a:pPr marL="754380">
              <a:lnSpc>
                <a:spcPct val="100000"/>
              </a:lnSpc>
            </a:pPr>
            <a:r>
              <a:rPr sz="2000" b="1" spc="-20" dirty="0">
                <a:latin typeface="Lato Black"/>
                <a:cs typeface="Lato Black"/>
              </a:rPr>
              <a:t>LOGISTICS</a:t>
            </a:r>
            <a:endParaRPr sz="2000">
              <a:latin typeface="Lato Black"/>
              <a:cs typeface="Lato Black"/>
            </a:endParaRPr>
          </a:p>
        </p:txBody>
      </p:sp>
      <p:sp>
        <p:nvSpPr>
          <p:cNvPr id="20" name="object 8"/>
          <p:cNvSpPr/>
          <p:nvPr/>
        </p:nvSpPr>
        <p:spPr>
          <a:xfrm>
            <a:off x="3297818" y="1221077"/>
            <a:ext cx="2735994" cy="1250052"/>
          </a:xfrm>
          <a:prstGeom prst="rect">
            <a:avLst/>
          </a:prstGeom>
          <a:blipFill>
            <a:blip r:embed="rId4" cstate="print"/>
            <a:stretch>
              <a:fillRect/>
            </a:stretch>
          </a:blipFill>
        </p:spPr>
        <p:txBody>
          <a:bodyPr wrap="square" lIns="0" tIns="0" rIns="0" bIns="0" rtlCol="0"/>
          <a:lstStyle/>
          <a:p>
            <a:endParaRPr/>
          </a:p>
        </p:txBody>
      </p:sp>
      <p:sp>
        <p:nvSpPr>
          <p:cNvPr id="22" name="object 9"/>
          <p:cNvSpPr txBox="1"/>
          <p:nvPr/>
        </p:nvSpPr>
        <p:spPr>
          <a:xfrm>
            <a:off x="3288293" y="1211540"/>
            <a:ext cx="2755265" cy="1269365"/>
          </a:xfrm>
          <a:prstGeom prst="rect">
            <a:avLst/>
          </a:prstGeom>
          <a:ln w="19049">
            <a:solidFill>
              <a:srgbClr val="7E7E7E"/>
            </a:solidFill>
          </a:ln>
        </p:spPr>
        <p:txBody>
          <a:bodyPr vert="horz" wrap="square" lIns="0" tIns="4445" rIns="0" bIns="0" rtlCol="0">
            <a:spAutoFit/>
          </a:bodyPr>
          <a:lstStyle/>
          <a:p>
            <a:pPr>
              <a:lnSpc>
                <a:spcPct val="100000"/>
              </a:lnSpc>
              <a:spcBef>
                <a:spcPts val="35"/>
              </a:spcBef>
            </a:pPr>
            <a:endParaRPr sz="3200">
              <a:latin typeface="Times New Roman"/>
              <a:cs typeface="Times New Roman"/>
            </a:endParaRPr>
          </a:p>
          <a:p>
            <a:pPr marL="650875">
              <a:lnSpc>
                <a:spcPct val="100000"/>
              </a:lnSpc>
            </a:pPr>
            <a:r>
              <a:rPr sz="2000" b="1" spc="-15" dirty="0">
                <a:latin typeface="Lato Black"/>
                <a:cs typeface="Lato Black"/>
              </a:rPr>
              <a:t>CHEMISTRY</a:t>
            </a:r>
            <a:endParaRPr sz="2000">
              <a:latin typeface="Lato Black"/>
              <a:cs typeface="Lato Black"/>
            </a:endParaRPr>
          </a:p>
        </p:txBody>
      </p:sp>
      <p:sp>
        <p:nvSpPr>
          <p:cNvPr id="23" name="object 10"/>
          <p:cNvSpPr/>
          <p:nvPr/>
        </p:nvSpPr>
        <p:spPr>
          <a:xfrm>
            <a:off x="448444" y="1221065"/>
            <a:ext cx="2730494" cy="1250062"/>
          </a:xfrm>
          <a:prstGeom prst="rect">
            <a:avLst/>
          </a:prstGeom>
          <a:blipFill>
            <a:blip r:embed="rId5" cstate="print"/>
            <a:stretch>
              <a:fillRect/>
            </a:stretch>
          </a:blipFill>
          <a:ln w="28575">
            <a:solidFill>
              <a:srgbClr val="C00000"/>
            </a:solidFill>
          </a:ln>
        </p:spPr>
        <p:txBody>
          <a:bodyPr wrap="square" lIns="0" tIns="0" rIns="0" bIns="0" rtlCol="0"/>
          <a:lstStyle/>
          <a:p>
            <a:endParaRPr/>
          </a:p>
        </p:txBody>
      </p:sp>
      <p:sp>
        <p:nvSpPr>
          <p:cNvPr id="24" name="object 11"/>
          <p:cNvSpPr txBox="1"/>
          <p:nvPr/>
        </p:nvSpPr>
        <p:spPr>
          <a:xfrm>
            <a:off x="438919" y="1211540"/>
            <a:ext cx="2749550" cy="1269365"/>
          </a:xfrm>
          <a:prstGeom prst="rect">
            <a:avLst/>
          </a:prstGeom>
          <a:ln w="28575">
            <a:solidFill>
              <a:srgbClr val="C00000"/>
            </a:solidFill>
          </a:ln>
        </p:spPr>
        <p:txBody>
          <a:bodyPr vert="horz" wrap="square" lIns="0" tIns="5080" rIns="0" bIns="0" rtlCol="0">
            <a:spAutoFit/>
          </a:bodyPr>
          <a:lstStyle/>
          <a:p>
            <a:pPr>
              <a:lnSpc>
                <a:spcPct val="100000"/>
              </a:lnSpc>
              <a:spcBef>
                <a:spcPts val="40"/>
              </a:spcBef>
            </a:pPr>
            <a:endParaRPr sz="2150">
              <a:latin typeface="Times New Roman"/>
              <a:cs typeface="Times New Roman"/>
            </a:endParaRPr>
          </a:p>
          <a:p>
            <a:pPr marL="784225" marR="697865" indent="-78105">
              <a:lnSpc>
                <a:spcPct val="100000"/>
              </a:lnSpc>
              <a:spcBef>
                <a:spcPts val="5"/>
              </a:spcBef>
            </a:pPr>
            <a:r>
              <a:rPr sz="2000" b="1" spc="-10" dirty="0">
                <a:latin typeface="Lato Black"/>
                <a:cs typeface="Lato Black"/>
              </a:rPr>
              <a:t>FINANCE</a:t>
            </a:r>
            <a:r>
              <a:rPr sz="2000" b="1" spc="-160" dirty="0">
                <a:latin typeface="Lato Black"/>
                <a:cs typeface="Lato Black"/>
              </a:rPr>
              <a:t> </a:t>
            </a:r>
            <a:r>
              <a:rPr sz="2000" b="1" spc="-25" dirty="0">
                <a:latin typeface="Lato Black"/>
                <a:cs typeface="Lato Black"/>
              </a:rPr>
              <a:t>&amp;  </a:t>
            </a:r>
            <a:r>
              <a:rPr sz="2000" b="1" spc="-10" dirty="0">
                <a:latin typeface="Lato Black"/>
                <a:cs typeface="Lato Black"/>
              </a:rPr>
              <a:t>BANKING</a:t>
            </a:r>
            <a:endParaRPr sz="2000">
              <a:latin typeface="Lato Black"/>
              <a:cs typeface="Lato Black"/>
            </a:endParaRPr>
          </a:p>
        </p:txBody>
      </p:sp>
      <p:sp>
        <p:nvSpPr>
          <p:cNvPr id="25" name="object 12"/>
          <p:cNvSpPr txBox="1"/>
          <p:nvPr/>
        </p:nvSpPr>
        <p:spPr>
          <a:xfrm>
            <a:off x="3297818" y="2592419"/>
            <a:ext cx="2736215" cy="746760"/>
          </a:xfrm>
          <a:prstGeom prst="rect">
            <a:avLst/>
          </a:prstGeom>
          <a:ln w="12699">
            <a:solidFill>
              <a:srgbClr val="7E7E7E"/>
            </a:solidFill>
          </a:ln>
        </p:spPr>
        <p:txBody>
          <a:bodyPr vert="horz" wrap="square" lIns="0" tIns="226060" rIns="0" bIns="0" rtlCol="0">
            <a:spAutoFit/>
          </a:bodyPr>
          <a:lstStyle/>
          <a:p>
            <a:pPr marL="372110">
              <a:lnSpc>
                <a:spcPct val="100000"/>
              </a:lnSpc>
              <a:spcBef>
                <a:spcPts val="1780"/>
              </a:spcBef>
            </a:pPr>
            <a:r>
              <a:rPr sz="1800" spc="10" dirty="0">
                <a:latin typeface="Lato"/>
                <a:cs typeface="Lato"/>
              </a:rPr>
              <a:t>Molecular</a:t>
            </a:r>
            <a:r>
              <a:rPr sz="1800" spc="-125" dirty="0">
                <a:latin typeface="Lato"/>
                <a:cs typeface="Lato"/>
              </a:rPr>
              <a:t> </a:t>
            </a:r>
            <a:r>
              <a:rPr sz="1800" spc="20" dirty="0">
                <a:latin typeface="Lato"/>
                <a:cs typeface="Lato"/>
              </a:rPr>
              <a:t>similarity</a:t>
            </a:r>
            <a:endParaRPr sz="1800">
              <a:latin typeface="Lato"/>
              <a:cs typeface="Lato"/>
            </a:endParaRPr>
          </a:p>
        </p:txBody>
      </p:sp>
      <p:sp>
        <p:nvSpPr>
          <p:cNvPr id="26" name="object 13"/>
          <p:cNvSpPr txBox="1"/>
          <p:nvPr/>
        </p:nvSpPr>
        <p:spPr>
          <a:xfrm>
            <a:off x="442941" y="2592419"/>
            <a:ext cx="2736215" cy="746760"/>
          </a:xfrm>
          <a:prstGeom prst="rect">
            <a:avLst/>
          </a:prstGeom>
          <a:ln w="28575">
            <a:solidFill>
              <a:srgbClr val="C00000"/>
            </a:solidFill>
          </a:ln>
        </p:spPr>
        <p:txBody>
          <a:bodyPr vert="horz" wrap="square" lIns="0" tIns="226060" rIns="0" bIns="0" rtlCol="0">
            <a:spAutoFit/>
          </a:bodyPr>
          <a:lstStyle/>
          <a:p>
            <a:pPr marL="269875">
              <a:lnSpc>
                <a:spcPct val="100000"/>
              </a:lnSpc>
              <a:spcBef>
                <a:spcPts val="1780"/>
              </a:spcBef>
            </a:pPr>
            <a:r>
              <a:rPr sz="1800" spc="5" dirty="0">
                <a:latin typeface="Lato"/>
                <a:cs typeface="Lato"/>
              </a:rPr>
              <a:t>Portfolio</a:t>
            </a:r>
            <a:r>
              <a:rPr sz="1800" spc="-120" dirty="0">
                <a:latin typeface="Lato"/>
                <a:cs typeface="Lato"/>
              </a:rPr>
              <a:t> </a:t>
            </a:r>
            <a:r>
              <a:rPr sz="1800" spc="5" dirty="0">
                <a:latin typeface="Lato"/>
                <a:cs typeface="Lato"/>
              </a:rPr>
              <a:t>optimization</a:t>
            </a:r>
            <a:endParaRPr sz="1800" dirty="0">
              <a:latin typeface="Lato"/>
              <a:cs typeface="Lato"/>
            </a:endParaRPr>
          </a:p>
        </p:txBody>
      </p:sp>
      <p:sp>
        <p:nvSpPr>
          <p:cNvPr id="27" name="object 14"/>
          <p:cNvSpPr txBox="1"/>
          <p:nvPr/>
        </p:nvSpPr>
        <p:spPr>
          <a:xfrm>
            <a:off x="442941" y="3460443"/>
            <a:ext cx="2736215" cy="746760"/>
          </a:xfrm>
          <a:prstGeom prst="rect">
            <a:avLst/>
          </a:prstGeom>
          <a:ln w="28575">
            <a:solidFill>
              <a:srgbClr val="C00000"/>
            </a:solidFill>
          </a:ln>
        </p:spPr>
        <p:txBody>
          <a:bodyPr vert="horz" wrap="square" lIns="0" tIns="226060" rIns="0" bIns="0" rtlCol="0">
            <a:spAutoFit/>
          </a:bodyPr>
          <a:lstStyle/>
          <a:p>
            <a:pPr marL="576580">
              <a:lnSpc>
                <a:spcPct val="100000"/>
              </a:lnSpc>
              <a:spcBef>
                <a:spcPts val="1780"/>
              </a:spcBef>
            </a:pPr>
            <a:r>
              <a:rPr sz="1800" spc="-5" dirty="0">
                <a:latin typeface="Lato"/>
                <a:cs typeface="Lato"/>
              </a:rPr>
              <a:t>Fraud</a:t>
            </a:r>
            <a:r>
              <a:rPr sz="1800" spc="-120" dirty="0">
                <a:latin typeface="Lato"/>
                <a:cs typeface="Lato"/>
              </a:rPr>
              <a:t> </a:t>
            </a:r>
            <a:r>
              <a:rPr sz="1800" dirty="0">
                <a:latin typeface="Lato"/>
                <a:cs typeface="Lato"/>
              </a:rPr>
              <a:t>detection</a:t>
            </a:r>
          </a:p>
        </p:txBody>
      </p:sp>
      <p:sp>
        <p:nvSpPr>
          <p:cNvPr id="28" name="object 15"/>
          <p:cNvSpPr txBox="1"/>
          <p:nvPr/>
        </p:nvSpPr>
        <p:spPr>
          <a:xfrm>
            <a:off x="3297818" y="3460443"/>
            <a:ext cx="2736215" cy="746760"/>
          </a:xfrm>
          <a:prstGeom prst="rect">
            <a:avLst/>
          </a:prstGeom>
          <a:ln w="12699">
            <a:solidFill>
              <a:srgbClr val="7E7E7E"/>
            </a:solidFill>
          </a:ln>
        </p:spPr>
        <p:txBody>
          <a:bodyPr vert="horz" wrap="square" lIns="0" tIns="226060" rIns="0" bIns="0" rtlCol="0">
            <a:spAutoFit/>
          </a:bodyPr>
          <a:lstStyle/>
          <a:p>
            <a:pPr marL="593090">
              <a:lnSpc>
                <a:spcPct val="100000"/>
              </a:lnSpc>
              <a:spcBef>
                <a:spcPts val="1780"/>
              </a:spcBef>
            </a:pPr>
            <a:r>
              <a:rPr sz="1800" spc="20" dirty="0">
                <a:latin typeface="Lato"/>
                <a:cs typeface="Lato"/>
              </a:rPr>
              <a:t>Material</a:t>
            </a:r>
            <a:r>
              <a:rPr sz="1800" spc="-125" dirty="0">
                <a:latin typeface="Lato"/>
                <a:cs typeface="Lato"/>
              </a:rPr>
              <a:t> </a:t>
            </a:r>
            <a:r>
              <a:rPr sz="1800" dirty="0">
                <a:latin typeface="Lato"/>
                <a:cs typeface="Lato"/>
              </a:rPr>
              <a:t>design</a:t>
            </a:r>
            <a:endParaRPr sz="1800">
              <a:latin typeface="Lato"/>
              <a:cs typeface="Lato"/>
            </a:endParaRPr>
          </a:p>
        </p:txBody>
      </p:sp>
      <p:sp>
        <p:nvSpPr>
          <p:cNvPr id="29" name="object 16"/>
          <p:cNvSpPr txBox="1"/>
          <p:nvPr/>
        </p:nvSpPr>
        <p:spPr>
          <a:xfrm>
            <a:off x="6152662" y="2592419"/>
            <a:ext cx="2736215" cy="746760"/>
          </a:xfrm>
          <a:prstGeom prst="rect">
            <a:avLst/>
          </a:prstGeom>
          <a:ln w="12699">
            <a:solidFill>
              <a:srgbClr val="7E7E7E"/>
            </a:solidFill>
          </a:ln>
        </p:spPr>
        <p:txBody>
          <a:bodyPr vert="horz" wrap="square" lIns="0" tIns="226060" rIns="0" bIns="0" rtlCol="0">
            <a:spAutoFit/>
          </a:bodyPr>
          <a:lstStyle/>
          <a:p>
            <a:pPr marL="410845">
              <a:lnSpc>
                <a:spcPct val="100000"/>
              </a:lnSpc>
              <a:spcBef>
                <a:spcPts val="1780"/>
              </a:spcBef>
            </a:pPr>
            <a:r>
              <a:rPr sz="1800" spc="5" dirty="0">
                <a:latin typeface="Lato"/>
                <a:cs typeface="Lato"/>
              </a:rPr>
              <a:t>Route</a:t>
            </a:r>
            <a:r>
              <a:rPr sz="1800" spc="-120" dirty="0">
                <a:latin typeface="Lato"/>
                <a:cs typeface="Lato"/>
              </a:rPr>
              <a:t> </a:t>
            </a:r>
            <a:r>
              <a:rPr sz="1800" spc="5" dirty="0">
                <a:latin typeface="Lato"/>
                <a:cs typeface="Lato"/>
              </a:rPr>
              <a:t>optimization</a:t>
            </a:r>
            <a:endParaRPr sz="1800">
              <a:latin typeface="Lato"/>
              <a:cs typeface="Lato"/>
            </a:endParaRPr>
          </a:p>
        </p:txBody>
      </p:sp>
      <p:sp>
        <p:nvSpPr>
          <p:cNvPr id="30" name="object 17"/>
          <p:cNvSpPr txBox="1"/>
          <p:nvPr/>
        </p:nvSpPr>
        <p:spPr>
          <a:xfrm>
            <a:off x="6152662" y="3460443"/>
            <a:ext cx="2736215" cy="746760"/>
          </a:xfrm>
          <a:prstGeom prst="rect">
            <a:avLst/>
          </a:prstGeom>
          <a:ln w="12699">
            <a:solidFill>
              <a:srgbClr val="7E7E7E"/>
            </a:solidFill>
          </a:ln>
        </p:spPr>
        <p:txBody>
          <a:bodyPr vert="horz" wrap="square" lIns="0" tIns="226060" rIns="0" bIns="0" rtlCol="0">
            <a:spAutoFit/>
          </a:bodyPr>
          <a:lstStyle/>
          <a:p>
            <a:pPr marL="267970">
              <a:lnSpc>
                <a:spcPct val="100000"/>
              </a:lnSpc>
              <a:spcBef>
                <a:spcPts val="1780"/>
              </a:spcBef>
            </a:pPr>
            <a:r>
              <a:rPr sz="1800" spc="5" dirty="0">
                <a:latin typeface="Lato"/>
                <a:cs typeface="Lato"/>
              </a:rPr>
              <a:t>Network</a:t>
            </a:r>
            <a:r>
              <a:rPr sz="1800" spc="-120" dirty="0">
                <a:latin typeface="Lato"/>
                <a:cs typeface="Lato"/>
              </a:rPr>
              <a:t> </a:t>
            </a:r>
            <a:r>
              <a:rPr sz="1800" spc="5" dirty="0">
                <a:latin typeface="Lato"/>
                <a:cs typeface="Lato"/>
              </a:rPr>
              <a:t>optimization</a:t>
            </a:r>
            <a:endParaRPr sz="1800">
              <a:latin typeface="Lato"/>
              <a:cs typeface="Lato"/>
            </a:endParaRPr>
          </a:p>
        </p:txBody>
      </p:sp>
      <p:sp>
        <p:nvSpPr>
          <p:cNvPr id="31" name="object 18"/>
          <p:cNvSpPr txBox="1"/>
          <p:nvPr/>
        </p:nvSpPr>
        <p:spPr>
          <a:xfrm>
            <a:off x="9007531" y="2592419"/>
            <a:ext cx="2736215" cy="746760"/>
          </a:xfrm>
          <a:prstGeom prst="rect">
            <a:avLst/>
          </a:prstGeom>
          <a:ln w="12699">
            <a:solidFill>
              <a:srgbClr val="7E7E7E"/>
            </a:solidFill>
          </a:ln>
        </p:spPr>
        <p:txBody>
          <a:bodyPr vert="horz" wrap="square" lIns="0" tIns="226060" rIns="0" bIns="0" rtlCol="0">
            <a:spAutoFit/>
          </a:bodyPr>
          <a:lstStyle/>
          <a:p>
            <a:pPr marL="392430">
              <a:lnSpc>
                <a:spcPct val="100000"/>
              </a:lnSpc>
              <a:spcBef>
                <a:spcPts val="1780"/>
              </a:spcBef>
            </a:pPr>
            <a:r>
              <a:rPr sz="1800" spc="-5" dirty="0">
                <a:latin typeface="Lato"/>
                <a:cs typeface="Lato"/>
              </a:rPr>
              <a:t>Model</a:t>
            </a:r>
            <a:r>
              <a:rPr sz="1800" spc="-120" dirty="0">
                <a:latin typeface="Lato"/>
                <a:cs typeface="Lato"/>
              </a:rPr>
              <a:t> </a:t>
            </a:r>
            <a:r>
              <a:rPr sz="1800" spc="5" dirty="0">
                <a:latin typeface="Lato"/>
                <a:cs typeface="Lato"/>
              </a:rPr>
              <a:t>optimization</a:t>
            </a:r>
            <a:endParaRPr sz="1800">
              <a:latin typeface="Lato"/>
              <a:cs typeface="Lato"/>
            </a:endParaRPr>
          </a:p>
        </p:txBody>
      </p:sp>
      <p:sp>
        <p:nvSpPr>
          <p:cNvPr id="32" name="object 19"/>
          <p:cNvSpPr txBox="1"/>
          <p:nvPr/>
        </p:nvSpPr>
        <p:spPr>
          <a:xfrm>
            <a:off x="9007531" y="3460443"/>
            <a:ext cx="2736215" cy="746760"/>
          </a:xfrm>
          <a:prstGeom prst="rect">
            <a:avLst/>
          </a:prstGeom>
          <a:ln w="12699">
            <a:solidFill>
              <a:srgbClr val="7E7E7E"/>
            </a:solidFill>
          </a:ln>
        </p:spPr>
        <p:txBody>
          <a:bodyPr vert="horz" wrap="square" lIns="0" tIns="226060" rIns="0" bIns="0" rtlCol="0">
            <a:spAutoFit/>
          </a:bodyPr>
          <a:lstStyle/>
          <a:p>
            <a:pPr marL="298450">
              <a:lnSpc>
                <a:spcPct val="100000"/>
              </a:lnSpc>
              <a:spcBef>
                <a:spcPts val="1780"/>
              </a:spcBef>
            </a:pPr>
            <a:r>
              <a:rPr sz="1800" spc="-5" dirty="0">
                <a:latin typeface="Lato"/>
                <a:cs typeface="Lato"/>
              </a:rPr>
              <a:t>Autonomous</a:t>
            </a:r>
            <a:r>
              <a:rPr sz="1800" spc="-125" dirty="0">
                <a:latin typeface="Lato"/>
                <a:cs typeface="Lato"/>
              </a:rPr>
              <a:t> </a:t>
            </a:r>
            <a:r>
              <a:rPr sz="1800" spc="-5" dirty="0">
                <a:latin typeface="Lato"/>
                <a:cs typeface="Lato"/>
              </a:rPr>
              <a:t>vehicles</a:t>
            </a:r>
            <a:endParaRPr sz="1800">
              <a:latin typeface="Lato"/>
              <a:cs typeface="Lato"/>
            </a:endParaRPr>
          </a:p>
        </p:txBody>
      </p:sp>
      <p:sp>
        <p:nvSpPr>
          <p:cNvPr id="33" name="object 20"/>
          <p:cNvSpPr/>
          <p:nvPr/>
        </p:nvSpPr>
        <p:spPr>
          <a:xfrm>
            <a:off x="677286" y="4386866"/>
            <a:ext cx="10972800" cy="746760"/>
          </a:xfrm>
          <a:custGeom>
            <a:avLst/>
            <a:gdLst/>
            <a:ahLst/>
            <a:cxnLst/>
            <a:rect l="l" t="t" r="r" b="b"/>
            <a:pathLst>
              <a:path w="10972800" h="746760">
                <a:moveTo>
                  <a:pt x="5446676" y="746698"/>
                </a:moveTo>
                <a:lnTo>
                  <a:pt x="0" y="0"/>
                </a:lnTo>
                <a:lnTo>
                  <a:pt x="10972790" y="0"/>
                </a:lnTo>
                <a:lnTo>
                  <a:pt x="5446676" y="746698"/>
                </a:lnTo>
                <a:close/>
              </a:path>
            </a:pathLst>
          </a:custGeom>
          <a:solidFill>
            <a:srgbClr val="1C9597">
              <a:alpha val="20779"/>
            </a:srgbClr>
          </a:solidFill>
        </p:spPr>
        <p:txBody>
          <a:bodyPr wrap="square" lIns="0" tIns="0" rIns="0" bIns="0" rtlCol="0"/>
          <a:lstStyle/>
          <a:p>
            <a:endParaRPr/>
          </a:p>
        </p:txBody>
      </p:sp>
      <p:sp>
        <p:nvSpPr>
          <p:cNvPr id="35" name="object 21"/>
          <p:cNvSpPr txBox="1"/>
          <p:nvPr/>
        </p:nvSpPr>
        <p:spPr>
          <a:xfrm>
            <a:off x="609598" y="5376164"/>
            <a:ext cx="2642870" cy="746760"/>
          </a:xfrm>
          <a:prstGeom prst="rect">
            <a:avLst/>
          </a:prstGeom>
          <a:solidFill>
            <a:srgbClr val="F2F2F2"/>
          </a:solidFill>
        </p:spPr>
        <p:txBody>
          <a:bodyPr vert="horz" wrap="square" lIns="0" tIns="87630" rIns="0" bIns="0" rtlCol="0">
            <a:spAutoFit/>
          </a:bodyPr>
          <a:lstStyle/>
          <a:p>
            <a:pPr marL="723900">
              <a:lnSpc>
                <a:spcPct val="100000"/>
              </a:lnSpc>
              <a:spcBef>
                <a:spcPts val="690"/>
              </a:spcBef>
            </a:pPr>
            <a:r>
              <a:rPr sz="1800" spc="5" dirty="0">
                <a:latin typeface="Lato"/>
                <a:cs typeface="Lato"/>
              </a:rPr>
              <a:t>Exponential</a:t>
            </a:r>
            <a:endParaRPr sz="1800">
              <a:latin typeface="Lato"/>
              <a:cs typeface="Lato"/>
            </a:endParaRPr>
          </a:p>
          <a:p>
            <a:pPr marL="798195">
              <a:lnSpc>
                <a:spcPct val="100000"/>
              </a:lnSpc>
              <a:spcBef>
                <a:spcPts val="15"/>
              </a:spcBef>
            </a:pPr>
            <a:r>
              <a:rPr sz="1800" b="1" spc="-5" dirty="0">
                <a:solidFill>
                  <a:srgbClr val="1C9597"/>
                </a:solidFill>
                <a:latin typeface="Lato"/>
                <a:cs typeface="Lato"/>
              </a:rPr>
              <a:t>speed-ups</a:t>
            </a:r>
            <a:endParaRPr sz="1800">
              <a:latin typeface="Lato"/>
              <a:cs typeface="Lato"/>
            </a:endParaRPr>
          </a:p>
        </p:txBody>
      </p:sp>
      <p:sp>
        <p:nvSpPr>
          <p:cNvPr id="36" name="object 22"/>
          <p:cNvSpPr txBox="1"/>
          <p:nvPr/>
        </p:nvSpPr>
        <p:spPr>
          <a:xfrm>
            <a:off x="3396168" y="5376164"/>
            <a:ext cx="2642870" cy="746760"/>
          </a:xfrm>
          <a:prstGeom prst="rect">
            <a:avLst/>
          </a:prstGeom>
          <a:solidFill>
            <a:srgbClr val="F2F2F2"/>
          </a:solidFill>
        </p:spPr>
        <p:txBody>
          <a:bodyPr vert="horz" wrap="square" lIns="0" tIns="226060" rIns="0" bIns="0" rtlCol="0">
            <a:spAutoFit/>
          </a:bodyPr>
          <a:lstStyle/>
          <a:p>
            <a:pPr marL="451484">
              <a:lnSpc>
                <a:spcPct val="100000"/>
              </a:lnSpc>
              <a:spcBef>
                <a:spcPts val="1780"/>
              </a:spcBef>
            </a:pPr>
            <a:r>
              <a:rPr sz="1800" spc="15" dirty="0">
                <a:latin typeface="Lato"/>
                <a:cs typeface="Lato"/>
              </a:rPr>
              <a:t>Easier</a:t>
            </a:r>
            <a:r>
              <a:rPr sz="1800" spc="-120" dirty="0">
                <a:latin typeface="Lato"/>
                <a:cs typeface="Lato"/>
              </a:rPr>
              <a:t> </a:t>
            </a:r>
            <a:r>
              <a:rPr sz="1800" b="1" spc="15" dirty="0">
                <a:solidFill>
                  <a:srgbClr val="1C9597"/>
                </a:solidFill>
                <a:latin typeface="Lato"/>
                <a:cs typeface="Lato"/>
              </a:rPr>
              <a:t>simulation</a:t>
            </a:r>
            <a:endParaRPr sz="1800">
              <a:latin typeface="Lato"/>
              <a:cs typeface="Lato"/>
            </a:endParaRPr>
          </a:p>
        </p:txBody>
      </p:sp>
      <p:sp>
        <p:nvSpPr>
          <p:cNvPr id="37" name="object 23"/>
          <p:cNvSpPr txBox="1"/>
          <p:nvPr/>
        </p:nvSpPr>
        <p:spPr>
          <a:xfrm>
            <a:off x="6182737" y="5376164"/>
            <a:ext cx="2642870" cy="746760"/>
          </a:xfrm>
          <a:prstGeom prst="rect">
            <a:avLst/>
          </a:prstGeom>
          <a:solidFill>
            <a:srgbClr val="F2F2F2"/>
          </a:solidFill>
        </p:spPr>
        <p:txBody>
          <a:bodyPr vert="horz" wrap="square" lIns="0" tIns="87630" rIns="0" bIns="0" rtlCol="0">
            <a:spAutoFit/>
          </a:bodyPr>
          <a:lstStyle/>
          <a:p>
            <a:pPr algn="ctr">
              <a:lnSpc>
                <a:spcPct val="100000"/>
              </a:lnSpc>
              <a:spcBef>
                <a:spcPts val="690"/>
              </a:spcBef>
            </a:pPr>
            <a:r>
              <a:rPr sz="1800" spc="-5" dirty="0">
                <a:latin typeface="Lato"/>
                <a:cs typeface="Lato"/>
              </a:rPr>
              <a:t>Power </a:t>
            </a:r>
            <a:r>
              <a:rPr sz="1800" dirty="0">
                <a:latin typeface="Lato"/>
                <a:cs typeface="Lato"/>
              </a:rPr>
              <a:t>to</a:t>
            </a:r>
            <a:r>
              <a:rPr sz="1800" spc="-235" dirty="0">
                <a:latin typeface="Lato"/>
                <a:cs typeface="Lato"/>
              </a:rPr>
              <a:t> </a:t>
            </a:r>
            <a:r>
              <a:rPr sz="1800" spc="-5" dirty="0">
                <a:latin typeface="Lato"/>
                <a:cs typeface="Lato"/>
              </a:rPr>
              <a:t>solve</a:t>
            </a:r>
            <a:endParaRPr sz="1800">
              <a:latin typeface="Lato"/>
              <a:cs typeface="Lato"/>
            </a:endParaRPr>
          </a:p>
          <a:p>
            <a:pPr algn="ctr">
              <a:lnSpc>
                <a:spcPct val="100000"/>
              </a:lnSpc>
              <a:spcBef>
                <a:spcPts val="15"/>
              </a:spcBef>
            </a:pPr>
            <a:r>
              <a:rPr sz="1800" b="1" spc="15" dirty="0">
                <a:solidFill>
                  <a:srgbClr val="1C9597"/>
                </a:solidFill>
                <a:latin typeface="Lato"/>
                <a:cs typeface="Lato"/>
              </a:rPr>
              <a:t>intractable</a:t>
            </a:r>
            <a:r>
              <a:rPr sz="1800" b="1" spc="-105" dirty="0">
                <a:solidFill>
                  <a:srgbClr val="1C9597"/>
                </a:solidFill>
                <a:latin typeface="Lato"/>
                <a:cs typeface="Lato"/>
              </a:rPr>
              <a:t> </a:t>
            </a:r>
            <a:r>
              <a:rPr sz="1800" b="1" spc="5" dirty="0">
                <a:solidFill>
                  <a:srgbClr val="1C9597"/>
                </a:solidFill>
                <a:latin typeface="Lato"/>
                <a:cs typeface="Lato"/>
              </a:rPr>
              <a:t>problems</a:t>
            </a:r>
            <a:endParaRPr sz="1800">
              <a:latin typeface="Lato"/>
              <a:cs typeface="Lato"/>
            </a:endParaRPr>
          </a:p>
        </p:txBody>
      </p:sp>
      <p:sp>
        <p:nvSpPr>
          <p:cNvPr id="38" name="object 24"/>
          <p:cNvSpPr txBox="1"/>
          <p:nvPr/>
        </p:nvSpPr>
        <p:spPr>
          <a:xfrm>
            <a:off x="8940031" y="5376164"/>
            <a:ext cx="2642870" cy="746760"/>
          </a:xfrm>
          <a:prstGeom prst="rect">
            <a:avLst/>
          </a:prstGeom>
          <a:solidFill>
            <a:srgbClr val="F2F2F2"/>
          </a:solidFill>
        </p:spPr>
        <p:txBody>
          <a:bodyPr vert="horz" wrap="square" lIns="0" tIns="87630" rIns="0" bIns="0" rtlCol="0">
            <a:spAutoFit/>
          </a:bodyPr>
          <a:lstStyle/>
          <a:p>
            <a:pPr marL="260985">
              <a:lnSpc>
                <a:spcPct val="100000"/>
              </a:lnSpc>
              <a:spcBef>
                <a:spcPts val="690"/>
              </a:spcBef>
            </a:pPr>
            <a:r>
              <a:rPr sz="1800" spc="-10" dirty="0">
                <a:latin typeface="Lato"/>
                <a:cs typeface="Lato"/>
              </a:rPr>
              <a:t>Lower</a:t>
            </a:r>
            <a:r>
              <a:rPr sz="1800" spc="-190" dirty="0">
                <a:latin typeface="Lato"/>
                <a:cs typeface="Lato"/>
              </a:rPr>
              <a:t> </a:t>
            </a:r>
            <a:r>
              <a:rPr sz="1800" spc="5" dirty="0">
                <a:latin typeface="Lato"/>
                <a:cs typeface="Lato"/>
              </a:rPr>
              <a:t>computational</a:t>
            </a:r>
            <a:endParaRPr sz="1800">
              <a:latin typeface="Lato"/>
              <a:cs typeface="Lato"/>
            </a:endParaRPr>
          </a:p>
          <a:p>
            <a:pPr marL="279400">
              <a:lnSpc>
                <a:spcPct val="100000"/>
              </a:lnSpc>
              <a:spcBef>
                <a:spcPts val="15"/>
              </a:spcBef>
            </a:pPr>
            <a:r>
              <a:rPr sz="1800" b="1" spc="5" dirty="0">
                <a:solidFill>
                  <a:srgbClr val="1C9597"/>
                </a:solidFill>
                <a:latin typeface="Lato"/>
                <a:cs typeface="Lato"/>
              </a:rPr>
              <a:t>energy</a:t>
            </a:r>
            <a:r>
              <a:rPr sz="1800" b="1" spc="-135" dirty="0">
                <a:solidFill>
                  <a:srgbClr val="1C9597"/>
                </a:solidFill>
                <a:latin typeface="Lato"/>
                <a:cs typeface="Lato"/>
              </a:rPr>
              <a:t> </a:t>
            </a:r>
            <a:r>
              <a:rPr sz="1800" b="1" dirty="0">
                <a:solidFill>
                  <a:srgbClr val="1C9597"/>
                </a:solidFill>
                <a:latin typeface="Lato"/>
                <a:cs typeface="Lato"/>
              </a:rPr>
              <a:t>consumption</a:t>
            </a:r>
            <a:endParaRPr sz="1800">
              <a:latin typeface="Lato"/>
              <a:cs typeface="Lato"/>
            </a:endParaRPr>
          </a:p>
        </p:txBody>
      </p:sp>
      <p:sp>
        <p:nvSpPr>
          <p:cNvPr id="39" name="object 25"/>
          <p:cNvSpPr txBox="1"/>
          <p:nvPr/>
        </p:nvSpPr>
        <p:spPr>
          <a:xfrm>
            <a:off x="5245856" y="4541534"/>
            <a:ext cx="183388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8E8E90"/>
                </a:solidFill>
                <a:latin typeface="Lato"/>
                <a:cs typeface="Lato"/>
              </a:rPr>
              <a:t>Value</a:t>
            </a:r>
            <a:r>
              <a:rPr sz="1800" b="1" spc="-160" dirty="0">
                <a:solidFill>
                  <a:srgbClr val="8E8E90"/>
                </a:solidFill>
                <a:latin typeface="Lato"/>
                <a:cs typeface="Lato"/>
              </a:rPr>
              <a:t> </a:t>
            </a:r>
            <a:r>
              <a:rPr sz="1800" b="1" spc="5" dirty="0">
                <a:solidFill>
                  <a:srgbClr val="8E8E90"/>
                </a:solidFill>
                <a:latin typeface="Lato"/>
                <a:cs typeface="Lato"/>
              </a:rPr>
              <a:t>proposition</a:t>
            </a:r>
            <a:endParaRPr sz="1800">
              <a:latin typeface="Lato"/>
              <a:cs typeface="Lato"/>
            </a:endParaRPr>
          </a:p>
        </p:txBody>
      </p:sp>
    </p:spTree>
    <p:extLst>
      <p:ext uri="{BB962C8B-B14F-4D97-AF65-F5344CB8AC3E}">
        <p14:creationId xmlns:p14="http://schemas.microsoft.com/office/powerpoint/2010/main" val="3276696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bject 2"/>
          <p:cNvSpPr/>
          <p:nvPr/>
        </p:nvSpPr>
        <p:spPr>
          <a:xfrm>
            <a:off x="3697742" y="4099891"/>
            <a:ext cx="3965741" cy="1529396"/>
          </a:xfrm>
          <a:prstGeom prst="rect">
            <a:avLst/>
          </a:prstGeom>
          <a:blipFill>
            <a:blip r:embed="rId2" cstate="print"/>
            <a:stretch>
              <a:fillRect/>
            </a:stretch>
          </a:blipFill>
        </p:spPr>
        <p:txBody>
          <a:bodyPr wrap="square" lIns="0" tIns="0" rIns="0" bIns="0" rtlCol="0"/>
          <a:lstStyle/>
          <a:p>
            <a:endParaRPr/>
          </a:p>
        </p:txBody>
      </p:sp>
      <p:sp>
        <p:nvSpPr>
          <p:cNvPr id="44" name="object 3"/>
          <p:cNvSpPr txBox="1"/>
          <p:nvPr/>
        </p:nvSpPr>
        <p:spPr>
          <a:xfrm>
            <a:off x="5173204" y="4433526"/>
            <a:ext cx="1015365" cy="574040"/>
          </a:xfrm>
          <a:prstGeom prst="rect">
            <a:avLst/>
          </a:prstGeom>
        </p:spPr>
        <p:txBody>
          <a:bodyPr vert="horz" wrap="square" lIns="0" tIns="12700" rIns="0" bIns="0" rtlCol="0">
            <a:spAutoFit/>
          </a:bodyPr>
          <a:lstStyle/>
          <a:p>
            <a:pPr marL="12700">
              <a:lnSpc>
                <a:spcPct val="100000"/>
              </a:lnSpc>
              <a:spcBef>
                <a:spcPts val="100"/>
              </a:spcBef>
            </a:pPr>
            <a:r>
              <a:rPr sz="3600" b="1" spc="-45" dirty="0">
                <a:solidFill>
                  <a:srgbClr val="FFFFFF"/>
                </a:solidFill>
                <a:latin typeface="Lato Black"/>
                <a:cs typeface="Lato Black"/>
              </a:rPr>
              <a:t>QPU</a:t>
            </a:r>
            <a:endParaRPr sz="3600" dirty="0">
              <a:latin typeface="Lato Black"/>
              <a:cs typeface="Lato Black"/>
            </a:endParaRPr>
          </a:p>
        </p:txBody>
      </p:sp>
      <p:sp>
        <p:nvSpPr>
          <p:cNvPr id="47" name="object 4"/>
          <p:cNvSpPr txBox="1"/>
          <p:nvPr/>
        </p:nvSpPr>
        <p:spPr>
          <a:xfrm>
            <a:off x="4339095" y="4996136"/>
            <a:ext cx="2684145" cy="269240"/>
          </a:xfrm>
          <a:prstGeom prst="rect">
            <a:avLst/>
          </a:prstGeom>
        </p:spPr>
        <p:txBody>
          <a:bodyPr vert="horz" wrap="square" lIns="0" tIns="12700" rIns="0" bIns="0" rtlCol="0">
            <a:spAutoFit/>
          </a:bodyPr>
          <a:lstStyle/>
          <a:p>
            <a:pPr marL="38100">
              <a:lnSpc>
                <a:spcPct val="100000"/>
              </a:lnSpc>
              <a:spcBef>
                <a:spcPts val="100"/>
              </a:spcBef>
            </a:pPr>
            <a:r>
              <a:rPr sz="1600" b="1" spc="15" dirty="0">
                <a:solidFill>
                  <a:srgbClr val="FFFFFF"/>
                </a:solidFill>
                <a:latin typeface="Lato Black"/>
                <a:cs typeface="Lato Black"/>
              </a:rPr>
              <a:t>Xanadu’s </a:t>
            </a:r>
            <a:r>
              <a:rPr sz="1600" b="1" spc="5" dirty="0">
                <a:solidFill>
                  <a:srgbClr val="FFFFFF"/>
                </a:solidFill>
                <a:latin typeface="Lato Black"/>
                <a:cs typeface="Lato Black"/>
              </a:rPr>
              <a:t>1</a:t>
            </a:r>
            <a:r>
              <a:rPr sz="1575" b="1" spc="7" baseline="31746" dirty="0">
                <a:solidFill>
                  <a:srgbClr val="FFFFFF"/>
                </a:solidFill>
                <a:latin typeface="Lato Black"/>
                <a:cs typeface="Lato Black"/>
              </a:rPr>
              <a:t>st </a:t>
            </a:r>
            <a:r>
              <a:rPr sz="1600" b="1" spc="10" dirty="0">
                <a:solidFill>
                  <a:srgbClr val="FFFFFF"/>
                </a:solidFill>
                <a:latin typeface="Lato Black"/>
                <a:cs typeface="Lato Black"/>
              </a:rPr>
              <a:t>generation</a:t>
            </a:r>
            <a:r>
              <a:rPr sz="1600" b="1" spc="-105" dirty="0">
                <a:solidFill>
                  <a:srgbClr val="FFFFFF"/>
                </a:solidFill>
                <a:latin typeface="Lato Black"/>
                <a:cs typeface="Lato Black"/>
              </a:rPr>
              <a:t> </a:t>
            </a:r>
            <a:r>
              <a:rPr sz="1600" b="1" spc="10" dirty="0">
                <a:solidFill>
                  <a:srgbClr val="FFFFFF"/>
                </a:solidFill>
                <a:latin typeface="Lato Black"/>
                <a:cs typeface="Lato Black"/>
              </a:rPr>
              <a:t>chip</a:t>
            </a:r>
            <a:endParaRPr sz="1600">
              <a:latin typeface="Lato Black"/>
              <a:cs typeface="Lato Black"/>
            </a:endParaRPr>
          </a:p>
        </p:txBody>
      </p:sp>
      <p:grpSp>
        <p:nvGrpSpPr>
          <p:cNvPr id="50" name="object 5"/>
          <p:cNvGrpSpPr/>
          <p:nvPr/>
        </p:nvGrpSpPr>
        <p:grpSpPr>
          <a:xfrm>
            <a:off x="1348272" y="1601551"/>
            <a:ext cx="9946005" cy="936625"/>
            <a:chOff x="1348272" y="1601551"/>
            <a:chExt cx="9946005" cy="936625"/>
          </a:xfrm>
        </p:grpSpPr>
        <p:sp>
          <p:nvSpPr>
            <p:cNvPr id="51" name="object 6"/>
            <p:cNvSpPr/>
            <p:nvPr/>
          </p:nvSpPr>
          <p:spPr>
            <a:xfrm>
              <a:off x="1348272" y="1601551"/>
              <a:ext cx="1638994" cy="936568"/>
            </a:xfrm>
            <a:prstGeom prst="rect">
              <a:avLst/>
            </a:prstGeom>
            <a:blipFill>
              <a:blip r:embed="rId3" cstate="print"/>
              <a:stretch>
                <a:fillRect/>
              </a:stretch>
            </a:blipFill>
          </p:spPr>
          <p:txBody>
            <a:bodyPr wrap="square" lIns="0" tIns="0" rIns="0" bIns="0" rtlCol="0"/>
            <a:lstStyle/>
            <a:p>
              <a:endParaRPr/>
            </a:p>
          </p:txBody>
        </p:sp>
        <p:sp>
          <p:nvSpPr>
            <p:cNvPr id="52" name="object 7"/>
            <p:cNvSpPr/>
            <p:nvPr/>
          </p:nvSpPr>
          <p:spPr>
            <a:xfrm>
              <a:off x="7124735" y="1727913"/>
              <a:ext cx="4154804" cy="683895"/>
            </a:xfrm>
            <a:custGeom>
              <a:avLst/>
              <a:gdLst/>
              <a:ahLst/>
              <a:cxnLst/>
              <a:rect l="l" t="t" r="r" b="b"/>
              <a:pathLst>
                <a:path w="4154804" h="683894">
                  <a:moveTo>
                    <a:pt x="4078441" y="683698"/>
                  </a:moveTo>
                  <a:lnTo>
                    <a:pt x="76249" y="683698"/>
                  </a:lnTo>
                  <a:lnTo>
                    <a:pt x="46574" y="677707"/>
                  </a:lnTo>
                  <a:lnTo>
                    <a:pt x="22337" y="661367"/>
                  </a:lnTo>
                  <a:lnTo>
                    <a:pt x="5993" y="637132"/>
                  </a:lnTo>
                  <a:lnTo>
                    <a:pt x="0" y="607453"/>
                  </a:lnTo>
                  <a:lnTo>
                    <a:pt x="0" y="76247"/>
                  </a:lnTo>
                  <a:lnTo>
                    <a:pt x="5993" y="46568"/>
                  </a:lnTo>
                  <a:lnTo>
                    <a:pt x="22337" y="22332"/>
                  </a:lnTo>
                  <a:lnTo>
                    <a:pt x="46574" y="5991"/>
                  </a:lnTo>
                  <a:lnTo>
                    <a:pt x="76249" y="0"/>
                  </a:lnTo>
                  <a:lnTo>
                    <a:pt x="4078441" y="0"/>
                  </a:lnTo>
                  <a:lnTo>
                    <a:pt x="4120752" y="12810"/>
                  </a:lnTo>
                  <a:lnTo>
                    <a:pt x="4148891" y="47068"/>
                  </a:lnTo>
                  <a:lnTo>
                    <a:pt x="4154691" y="76247"/>
                  </a:lnTo>
                  <a:lnTo>
                    <a:pt x="4154691" y="607453"/>
                  </a:lnTo>
                  <a:lnTo>
                    <a:pt x="4148701" y="637132"/>
                  </a:lnTo>
                  <a:lnTo>
                    <a:pt x="4132363" y="661367"/>
                  </a:lnTo>
                  <a:lnTo>
                    <a:pt x="4108127" y="677707"/>
                  </a:lnTo>
                  <a:lnTo>
                    <a:pt x="4078441" y="683698"/>
                  </a:lnTo>
                  <a:close/>
                </a:path>
              </a:pathLst>
            </a:custGeom>
            <a:solidFill>
              <a:srgbClr val="000000"/>
            </a:solidFill>
          </p:spPr>
          <p:txBody>
            <a:bodyPr wrap="square" lIns="0" tIns="0" rIns="0" bIns="0" rtlCol="0"/>
            <a:lstStyle/>
            <a:p>
              <a:endParaRPr/>
            </a:p>
          </p:txBody>
        </p:sp>
        <p:sp>
          <p:nvSpPr>
            <p:cNvPr id="53" name="object 8"/>
            <p:cNvSpPr/>
            <p:nvPr/>
          </p:nvSpPr>
          <p:spPr>
            <a:xfrm>
              <a:off x="7124735" y="1727913"/>
              <a:ext cx="4154804" cy="683895"/>
            </a:xfrm>
            <a:custGeom>
              <a:avLst/>
              <a:gdLst/>
              <a:ahLst/>
              <a:cxnLst/>
              <a:rect l="l" t="t" r="r" b="b"/>
              <a:pathLst>
                <a:path w="4154804" h="683894">
                  <a:moveTo>
                    <a:pt x="0" y="76247"/>
                  </a:moveTo>
                  <a:lnTo>
                    <a:pt x="5993" y="46568"/>
                  </a:lnTo>
                  <a:lnTo>
                    <a:pt x="22337" y="22332"/>
                  </a:lnTo>
                  <a:lnTo>
                    <a:pt x="46574" y="5991"/>
                  </a:lnTo>
                  <a:lnTo>
                    <a:pt x="76249" y="0"/>
                  </a:lnTo>
                  <a:lnTo>
                    <a:pt x="4078441" y="0"/>
                  </a:lnTo>
                  <a:lnTo>
                    <a:pt x="4120752" y="12810"/>
                  </a:lnTo>
                  <a:lnTo>
                    <a:pt x="4148891" y="47068"/>
                  </a:lnTo>
                  <a:lnTo>
                    <a:pt x="4154691" y="76247"/>
                  </a:lnTo>
                  <a:lnTo>
                    <a:pt x="4154691" y="607453"/>
                  </a:lnTo>
                  <a:lnTo>
                    <a:pt x="4148701" y="637132"/>
                  </a:lnTo>
                  <a:lnTo>
                    <a:pt x="4132363" y="661367"/>
                  </a:lnTo>
                  <a:lnTo>
                    <a:pt x="4108127" y="677707"/>
                  </a:lnTo>
                  <a:lnTo>
                    <a:pt x="4078441" y="683698"/>
                  </a:lnTo>
                  <a:lnTo>
                    <a:pt x="76249" y="683698"/>
                  </a:lnTo>
                  <a:lnTo>
                    <a:pt x="46574" y="677707"/>
                  </a:lnTo>
                  <a:lnTo>
                    <a:pt x="22337" y="661367"/>
                  </a:lnTo>
                  <a:lnTo>
                    <a:pt x="5993" y="637132"/>
                  </a:lnTo>
                  <a:lnTo>
                    <a:pt x="0" y="607453"/>
                  </a:lnTo>
                  <a:lnTo>
                    <a:pt x="0" y="76247"/>
                  </a:lnTo>
                  <a:close/>
                </a:path>
              </a:pathLst>
            </a:custGeom>
            <a:ln w="28574">
              <a:solidFill>
                <a:srgbClr val="6EB8C4"/>
              </a:solidFill>
            </a:ln>
          </p:spPr>
          <p:txBody>
            <a:bodyPr wrap="square" lIns="0" tIns="0" rIns="0" bIns="0" rtlCol="0"/>
            <a:lstStyle/>
            <a:p>
              <a:endParaRPr/>
            </a:p>
          </p:txBody>
        </p:sp>
      </p:grpSp>
      <p:sp>
        <p:nvSpPr>
          <p:cNvPr id="54" name="object 9"/>
          <p:cNvSpPr txBox="1"/>
          <p:nvPr/>
        </p:nvSpPr>
        <p:spPr>
          <a:xfrm>
            <a:off x="7300245" y="1848908"/>
            <a:ext cx="3805554" cy="428625"/>
          </a:xfrm>
          <a:prstGeom prst="rect">
            <a:avLst/>
          </a:prstGeom>
        </p:spPr>
        <p:txBody>
          <a:bodyPr vert="horz" wrap="square" lIns="0" tIns="12700" rIns="0" bIns="0" rtlCol="0">
            <a:spAutoFit/>
          </a:bodyPr>
          <a:lstStyle/>
          <a:p>
            <a:pPr algn="ctr">
              <a:lnSpc>
                <a:spcPct val="100000"/>
              </a:lnSpc>
              <a:spcBef>
                <a:spcPts val="100"/>
              </a:spcBef>
            </a:pPr>
            <a:r>
              <a:rPr sz="1600" dirty="0">
                <a:solidFill>
                  <a:srgbClr val="FFFFFF"/>
                </a:solidFill>
                <a:latin typeface="Lato"/>
                <a:cs typeface="Lato"/>
              </a:rPr>
              <a:t>Xanadu Quantum</a:t>
            </a:r>
            <a:r>
              <a:rPr sz="1600" spc="-215" dirty="0">
                <a:solidFill>
                  <a:srgbClr val="FFFFFF"/>
                </a:solidFill>
                <a:latin typeface="Lato"/>
                <a:cs typeface="Lato"/>
              </a:rPr>
              <a:t> </a:t>
            </a:r>
            <a:r>
              <a:rPr sz="1600" spc="5" dirty="0">
                <a:solidFill>
                  <a:srgbClr val="FFFFFF"/>
                </a:solidFill>
                <a:latin typeface="Lato"/>
                <a:cs typeface="Lato"/>
              </a:rPr>
              <a:t>Cloud</a:t>
            </a:r>
            <a:endParaRPr sz="1600" dirty="0">
              <a:latin typeface="Lato"/>
              <a:cs typeface="Lato"/>
            </a:endParaRPr>
          </a:p>
          <a:p>
            <a:pPr algn="ctr">
              <a:lnSpc>
                <a:spcPct val="100000"/>
              </a:lnSpc>
              <a:spcBef>
                <a:spcPts val="50"/>
              </a:spcBef>
            </a:pPr>
            <a:r>
              <a:rPr sz="1000" dirty="0">
                <a:solidFill>
                  <a:srgbClr val="FFFFFF"/>
                </a:solidFill>
                <a:latin typeface="Lato"/>
                <a:cs typeface="Lato"/>
              </a:rPr>
              <a:t>(Sends</a:t>
            </a:r>
            <a:r>
              <a:rPr sz="1000" spc="-65" dirty="0">
                <a:solidFill>
                  <a:srgbClr val="FFFFFF"/>
                </a:solidFill>
                <a:latin typeface="Lato"/>
                <a:cs typeface="Lato"/>
              </a:rPr>
              <a:t> </a:t>
            </a:r>
            <a:r>
              <a:rPr sz="1000" dirty="0">
                <a:solidFill>
                  <a:srgbClr val="FFFFFF"/>
                </a:solidFill>
                <a:latin typeface="Lato"/>
                <a:cs typeface="Lato"/>
              </a:rPr>
              <a:t>and</a:t>
            </a:r>
            <a:r>
              <a:rPr sz="1000" spc="-60" dirty="0">
                <a:solidFill>
                  <a:srgbClr val="FFFFFF"/>
                </a:solidFill>
                <a:latin typeface="Lato"/>
                <a:cs typeface="Lato"/>
              </a:rPr>
              <a:t> </a:t>
            </a:r>
            <a:r>
              <a:rPr sz="1000" dirty="0">
                <a:solidFill>
                  <a:srgbClr val="FFFFFF"/>
                </a:solidFill>
                <a:latin typeface="Lato"/>
                <a:cs typeface="Lato"/>
              </a:rPr>
              <a:t>receives</a:t>
            </a:r>
            <a:r>
              <a:rPr sz="1000" spc="-65" dirty="0">
                <a:solidFill>
                  <a:srgbClr val="FFFFFF"/>
                </a:solidFill>
                <a:latin typeface="Lato"/>
                <a:cs typeface="Lato"/>
              </a:rPr>
              <a:t> </a:t>
            </a:r>
            <a:r>
              <a:rPr sz="1000" spc="5" dirty="0">
                <a:solidFill>
                  <a:srgbClr val="FFFFFF"/>
                </a:solidFill>
                <a:latin typeface="Lato"/>
                <a:cs typeface="Lato"/>
              </a:rPr>
              <a:t>classical</a:t>
            </a:r>
            <a:r>
              <a:rPr sz="1000" spc="-60" dirty="0">
                <a:solidFill>
                  <a:srgbClr val="FFFFFF"/>
                </a:solidFill>
                <a:latin typeface="Lato"/>
                <a:cs typeface="Lato"/>
              </a:rPr>
              <a:t> </a:t>
            </a:r>
            <a:r>
              <a:rPr sz="1000" spc="5" dirty="0">
                <a:solidFill>
                  <a:srgbClr val="FFFFFF"/>
                </a:solidFill>
                <a:latin typeface="Lato"/>
                <a:cs typeface="Lato"/>
              </a:rPr>
              <a:t>information</a:t>
            </a:r>
            <a:r>
              <a:rPr sz="1000" spc="-60" dirty="0">
                <a:solidFill>
                  <a:srgbClr val="FFFFFF"/>
                </a:solidFill>
                <a:latin typeface="Lato"/>
                <a:cs typeface="Lato"/>
              </a:rPr>
              <a:t> </a:t>
            </a:r>
            <a:r>
              <a:rPr sz="1000" dirty="0">
                <a:solidFill>
                  <a:srgbClr val="FFFFFF"/>
                </a:solidFill>
                <a:latin typeface="Lato"/>
                <a:cs typeface="Lato"/>
              </a:rPr>
              <a:t>to</a:t>
            </a:r>
            <a:r>
              <a:rPr sz="1000" spc="-65" dirty="0">
                <a:solidFill>
                  <a:srgbClr val="FFFFFF"/>
                </a:solidFill>
                <a:latin typeface="Lato"/>
                <a:cs typeface="Lato"/>
              </a:rPr>
              <a:t> </a:t>
            </a:r>
            <a:r>
              <a:rPr sz="1000" dirty="0">
                <a:solidFill>
                  <a:srgbClr val="FFFFFF"/>
                </a:solidFill>
                <a:latin typeface="Lato"/>
                <a:cs typeface="Lato"/>
              </a:rPr>
              <a:t>the</a:t>
            </a:r>
            <a:r>
              <a:rPr sz="1000" spc="-60" dirty="0">
                <a:solidFill>
                  <a:srgbClr val="FFFFFF"/>
                </a:solidFill>
                <a:latin typeface="Lato"/>
                <a:cs typeface="Lato"/>
              </a:rPr>
              <a:t> </a:t>
            </a:r>
            <a:r>
              <a:rPr sz="1000" spc="5" dirty="0">
                <a:solidFill>
                  <a:srgbClr val="FFFFFF"/>
                </a:solidFill>
                <a:latin typeface="Lato"/>
                <a:cs typeface="Lato"/>
              </a:rPr>
              <a:t>various</a:t>
            </a:r>
            <a:r>
              <a:rPr sz="1000" spc="-60" dirty="0">
                <a:solidFill>
                  <a:srgbClr val="FFFFFF"/>
                </a:solidFill>
                <a:latin typeface="Lato"/>
                <a:cs typeface="Lato"/>
              </a:rPr>
              <a:t> </a:t>
            </a:r>
            <a:r>
              <a:rPr sz="1000" spc="-5" dirty="0">
                <a:solidFill>
                  <a:srgbClr val="FFFFFF"/>
                </a:solidFill>
                <a:latin typeface="Lato"/>
                <a:cs typeface="Lato"/>
              </a:rPr>
              <a:t>components)</a:t>
            </a:r>
            <a:endParaRPr sz="1000" dirty="0">
              <a:latin typeface="Lato"/>
              <a:cs typeface="Lato"/>
            </a:endParaRPr>
          </a:p>
        </p:txBody>
      </p:sp>
      <p:grpSp>
        <p:nvGrpSpPr>
          <p:cNvPr id="56" name="object 10"/>
          <p:cNvGrpSpPr/>
          <p:nvPr/>
        </p:nvGrpSpPr>
        <p:grpSpPr>
          <a:xfrm>
            <a:off x="2996431" y="2049340"/>
            <a:ext cx="4119879" cy="41275"/>
            <a:chOff x="2996431" y="2049340"/>
            <a:chExt cx="4119879" cy="41275"/>
          </a:xfrm>
        </p:grpSpPr>
        <p:sp>
          <p:nvSpPr>
            <p:cNvPr id="58" name="object 11"/>
            <p:cNvSpPr/>
            <p:nvPr/>
          </p:nvSpPr>
          <p:spPr>
            <a:xfrm>
              <a:off x="3044418" y="2069835"/>
              <a:ext cx="1387475" cy="0"/>
            </a:xfrm>
            <a:custGeom>
              <a:avLst/>
              <a:gdLst/>
              <a:ahLst/>
              <a:cxnLst/>
              <a:rect l="l" t="t" r="r" b="b"/>
              <a:pathLst>
                <a:path w="1387475">
                  <a:moveTo>
                    <a:pt x="0" y="0"/>
                  </a:moveTo>
                  <a:lnTo>
                    <a:pt x="1386972" y="0"/>
                  </a:lnTo>
                </a:path>
              </a:pathLst>
            </a:custGeom>
            <a:ln w="9524">
              <a:solidFill>
                <a:srgbClr val="7E7E7E"/>
              </a:solidFill>
            </a:ln>
          </p:spPr>
          <p:txBody>
            <a:bodyPr wrap="square" lIns="0" tIns="0" rIns="0" bIns="0" rtlCol="0"/>
            <a:lstStyle/>
            <a:p>
              <a:endParaRPr/>
            </a:p>
          </p:txBody>
        </p:sp>
        <p:sp>
          <p:nvSpPr>
            <p:cNvPr id="59" name="object 12"/>
            <p:cNvSpPr/>
            <p:nvPr/>
          </p:nvSpPr>
          <p:spPr>
            <a:xfrm>
              <a:off x="3001193" y="2054103"/>
              <a:ext cx="43815" cy="31750"/>
            </a:xfrm>
            <a:custGeom>
              <a:avLst/>
              <a:gdLst/>
              <a:ahLst/>
              <a:cxnLst/>
              <a:rect l="l" t="t" r="r" b="b"/>
              <a:pathLst>
                <a:path w="43814" h="31750">
                  <a:moveTo>
                    <a:pt x="43224" y="31464"/>
                  </a:moveTo>
                  <a:lnTo>
                    <a:pt x="0" y="15732"/>
                  </a:lnTo>
                  <a:lnTo>
                    <a:pt x="43224" y="0"/>
                  </a:lnTo>
                  <a:lnTo>
                    <a:pt x="43224" y="31464"/>
                  </a:lnTo>
                  <a:close/>
                </a:path>
              </a:pathLst>
            </a:custGeom>
            <a:solidFill>
              <a:srgbClr val="7E7E7E"/>
            </a:solidFill>
          </p:spPr>
          <p:txBody>
            <a:bodyPr wrap="square" lIns="0" tIns="0" rIns="0" bIns="0" rtlCol="0"/>
            <a:lstStyle/>
            <a:p>
              <a:endParaRPr/>
            </a:p>
          </p:txBody>
        </p:sp>
        <p:sp>
          <p:nvSpPr>
            <p:cNvPr id="60" name="object 13"/>
            <p:cNvSpPr/>
            <p:nvPr/>
          </p:nvSpPr>
          <p:spPr>
            <a:xfrm>
              <a:off x="3001193" y="2054103"/>
              <a:ext cx="43815" cy="31750"/>
            </a:xfrm>
            <a:custGeom>
              <a:avLst/>
              <a:gdLst/>
              <a:ahLst/>
              <a:cxnLst/>
              <a:rect l="l" t="t" r="r" b="b"/>
              <a:pathLst>
                <a:path w="43814" h="31750">
                  <a:moveTo>
                    <a:pt x="43224" y="0"/>
                  </a:moveTo>
                  <a:lnTo>
                    <a:pt x="0" y="15732"/>
                  </a:lnTo>
                  <a:lnTo>
                    <a:pt x="43224" y="31464"/>
                  </a:lnTo>
                  <a:lnTo>
                    <a:pt x="43224" y="0"/>
                  </a:lnTo>
                  <a:close/>
                </a:path>
              </a:pathLst>
            </a:custGeom>
            <a:ln w="9524">
              <a:solidFill>
                <a:srgbClr val="7E7E7E"/>
              </a:solidFill>
            </a:ln>
          </p:spPr>
          <p:txBody>
            <a:bodyPr wrap="square" lIns="0" tIns="0" rIns="0" bIns="0" rtlCol="0"/>
            <a:lstStyle/>
            <a:p>
              <a:endParaRPr/>
            </a:p>
          </p:txBody>
        </p:sp>
        <p:sp>
          <p:nvSpPr>
            <p:cNvPr id="61" name="object 14"/>
            <p:cNvSpPr/>
            <p:nvPr/>
          </p:nvSpPr>
          <p:spPr>
            <a:xfrm>
              <a:off x="5680588" y="2069835"/>
              <a:ext cx="1387475" cy="0"/>
            </a:xfrm>
            <a:custGeom>
              <a:avLst/>
              <a:gdLst/>
              <a:ahLst/>
              <a:cxnLst/>
              <a:rect l="l" t="t" r="r" b="b"/>
              <a:pathLst>
                <a:path w="1387475">
                  <a:moveTo>
                    <a:pt x="0" y="0"/>
                  </a:moveTo>
                  <a:lnTo>
                    <a:pt x="1387122" y="0"/>
                  </a:lnTo>
                </a:path>
              </a:pathLst>
            </a:custGeom>
            <a:ln w="9524">
              <a:solidFill>
                <a:srgbClr val="7E7E7E"/>
              </a:solidFill>
            </a:ln>
          </p:spPr>
          <p:txBody>
            <a:bodyPr wrap="square" lIns="0" tIns="0" rIns="0" bIns="0" rtlCol="0"/>
            <a:lstStyle/>
            <a:p>
              <a:endParaRPr/>
            </a:p>
          </p:txBody>
        </p:sp>
        <p:sp>
          <p:nvSpPr>
            <p:cNvPr id="62" name="object 15"/>
            <p:cNvSpPr/>
            <p:nvPr/>
          </p:nvSpPr>
          <p:spPr>
            <a:xfrm>
              <a:off x="7067710" y="2054103"/>
              <a:ext cx="43815" cy="31750"/>
            </a:xfrm>
            <a:custGeom>
              <a:avLst/>
              <a:gdLst/>
              <a:ahLst/>
              <a:cxnLst/>
              <a:rect l="l" t="t" r="r" b="b"/>
              <a:pathLst>
                <a:path w="43815" h="31750">
                  <a:moveTo>
                    <a:pt x="0" y="31464"/>
                  </a:moveTo>
                  <a:lnTo>
                    <a:pt x="0" y="0"/>
                  </a:lnTo>
                  <a:lnTo>
                    <a:pt x="43224" y="15732"/>
                  </a:lnTo>
                  <a:lnTo>
                    <a:pt x="0" y="31464"/>
                  </a:lnTo>
                  <a:close/>
                </a:path>
              </a:pathLst>
            </a:custGeom>
            <a:solidFill>
              <a:srgbClr val="7E7E7E"/>
            </a:solidFill>
          </p:spPr>
          <p:txBody>
            <a:bodyPr wrap="square" lIns="0" tIns="0" rIns="0" bIns="0" rtlCol="0"/>
            <a:lstStyle/>
            <a:p>
              <a:endParaRPr/>
            </a:p>
          </p:txBody>
        </p:sp>
        <p:sp>
          <p:nvSpPr>
            <p:cNvPr id="63" name="object 16"/>
            <p:cNvSpPr/>
            <p:nvPr/>
          </p:nvSpPr>
          <p:spPr>
            <a:xfrm>
              <a:off x="7067710" y="2054103"/>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7E7E7E"/>
              </a:solidFill>
            </a:ln>
          </p:spPr>
          <p:txBody>
            <a:bodyPr wrap="square" lIns="0" tIns="0" rIns="0" bIns="0" rtlCol="0"/>
            <a:lstStyle/>
            <a:p>
              <a:endParaRPr/>
            </a:p>
          </p:txBody>
        </p:sp>
      </p:grpSp>
      <p:sp>
        <p:nvSpPr>
          <p:cNvPr id="64" name="object 17"/>
          <p:cNvSpPr txBox="1"/>
          <p:nvPr/>
        </p:nvSpPr>
        <p:spPr>
          <a:xfrm>
            <a:off x="1102367" y="2555394"/>
            <a:ext cx="2132330" cy="428625"/>
          </a:xfrm>
          <a:prstGeom prst="rect">
            <a:avLst/>
          </a:prstGeom>
        </p:spPr>
        <p:txBody>
          <a:bodyPr vert="horz" wrap="square" lIns="0" tIns="12700" rIns="0" bIns="0" rtlCol="0">
            <a:spAutoFit/>
          </a:bodyPr>
          <a:lstStyle/>
          <a:p>
            <a:pPr algn="ctr">
              <a:lnSpc>
                <a:spcPct val="100000"/>
              </a:lnSpc>
              <a:spcBef>
                <a:spcPts val="100"/>
              </a:spcBef>
            </a:pPr>
            <a:r>
              <a:rPr sz="1600" spc="-25" dirty="0">
                <a:solidFill>
                  <a:srgbClr val="FFFFFF"/>
                </a:solidFill>
                <a:latin typeface="Lato"/>
                <a:cs typeface="Lato"/>
              </a:rPr>
              <a:t>UI/UX</a:t>
            </a:r>
            <a:endParaRPr sz="1600">
              <a:latin typeface="Lato"/>
              <a:cs typeface="Lato"/>
            </a:endParaRPr>
          </a:p>
          <a:p>
            <a:pPr algn="ctr">
              <a:lnSpc>
                <a:spcPct val="100000"/>
              </a:lnSpc>
              <a:spcBef>
                <a:spcPts val="50"/>
              </a:spcBef>
            </a:pPr>
            <a:r>
              <a:rPr sz="1000" dirty="0">
                <a:solidFill>
                  <a:srgbClr val="FFFFFF"/>
                </a:solidFill>
                <a:latin typeface="Lato"/>
                <a:cs typeface="Lato"/>
              </a:rPr>
              <a:t>(Xanadu’s</a:t>
            </a:r>
            <a:r>
              <a:rPr sz="1000" spc="-65" dirty="0">
                <a:solidFill>
                  <a:srgbClr val="FFFFFF"/>
                </a:solidFill>
                <a:latin typeface="Lato"/>
                <a:cs typeface="Lato"/>
              </a:rPr>
              <a:t> </a:t>
            </a:r>
            <a:r>
              <a:rPr sz="1000" spc="5" dirty="0">
                <a:solidFill>
                  <a:srgbClr val="FFFFFF"/>
                </a:solidFill>
                <a:latin typeface="Lato"/>
                <a:cs typeface="Lato"/>
              </a:rPr>
              <a:t>Strawberry</a:t>
            </a:r>
            <a:r>
              <a:rPr sz="1000" spc="-65" dirty="0">
                <a:solidFill>
                  <a:srgbClr val="FFFFFF"/>
                </a:solidFill>
                <a:latin typeface="Lato"/>
                <a:cs typeface="Lato"/>
              </a:rPr>
              <a:t> </a:t>
            </a:r>
            <a:r>
              <a:rPr sz="1000" spc="5" dirty="0">
                <a:solidFill>
                  <a:srgbClr val="FFFFFF"/>
                </a:solidFill>
                <a:latin typeface="Lato"/>
                <a:cs typeface="Lato"/>
              </a:rPr>
              <a:t>Fields</a:t>
            </a:r>
            <a:r>
              <a:rPr sz="1000" spc="-65" dirty="0">
                <a:solidFill>
                  <a:srgbClr val="FFFFFF"/>
                </a:solidFill>
                <a:latin typeface="Lato"/>
                <a:cs typeface="Lato"/>
              </a:rPr>
              <a:t> </a:t>
            </a:r>
            <a:r>
              <a:rPr sz="1000" dirty="0">
                <a:solidFill>
                  <a:srgbClr val="FFFFFF"/>
                </a:solidFill>
                <a:latin typeface="Lato"/>
                <a:cs typeface="Lato"/>
              </a:rPr>
              <a:t>software)</a:t>
            </a:r>
            <a:endParaRPr sz="1000">
              <a:latin typeface="Lato"/>
              <a:cs typeface="Lato"/>
            </a:endParaRPr>
          </a:p>
        </p:txBody>
      </p:sp>
      <p:sp>
        <p:nvSpPr>
          <p:cNvPr id="65" name="object 18"/>
          <p:cNvSpPr txBox="1"/>
          <p:nvPr/>
        </p:nvSpPr>
        <p:spPr>
          <a:xfrm>
            <a:off x="4513238" y="1948956"/>
            <a:ext cx="125662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UD デジタル 教科書体 NK-B" panose="02020700000000000000" pitchFamily="18" charset="-128"/>
                <a:ea typeface="UD デジタル 教科書体 NK-B" panose="02020700000000000000" pitchFamily="18" charset="-128"/>
                <a:cs typeface="Lato"/>
              </a:rPr>
              <a:t>Input </a:t>
            </a:r>
            <a:r>
              <a:rPr sz="1200" spc="-95" dirty="0">
                <a:latin typeface="UD デジタル 教科書体 NK-B" panose="02020700000000000000" pitchFamily="18" charset="-128"/>
                <a:ea typeface="UD デジタル 教科書体 NK-B" panose="02020700000000000000" pitchFamily="18" charset="-128"/>
                <a:cs typeface="Lato"/>
              </a:rPr>
              <a:t>/</a:t>
            </a:r>
            <a:r>
              <a:rPr sz="1200" spc="-225" dirty="0">
                <a:latin typeface="UD デジタル 教科書体 NK-B" panose="02020700000000000000" pitchFamily="18" charset="-128"/>
                <a:ea typeface="UD デジタル 教科書体 NK-B" panose="02020700000000000000" pitchFamily="18" charset="-128"/>
                <a:cs typeface="Lato"/>
              </a:rPr>
              <a:t> </a:t>
            </a:r>
            <a:r>
              <a:rPr sz="1200" dirty="0">
                <a:latin typeface="UD デジタル 教科書体 NK-B" panose="02020700000000000000" pitchFamily="18" charset="-128"/>
                <a:ea typeface="UD デジタル 教科書体 NK-B" panose="02020700000000000000" pitchFamily="18" charset="-128"/>
                <a:cs typeface="Lato"/>
              </a:rPr>
              <a:t>Output</a:t>
            </a:r>
          </a:p>
        </p:txBody>
      </p:sp>
      <p:grpSp>
        <p:nvGrpSpPr>
          <p:cNvPr id="66" name="object 19"/>
          <p:cNvGrpSpPr/>
          <p:nvPr/>
        </p:nvGrpSpPr>
        <p:grpSpPr>
          <a:xfrm>
            <a:off x="3574130" y="2762281"/>
            <a:ext cx="1682114" cy="712470"/>
            <a:chOff x="3574130" y="2762281"/>
            <a:chExt cx="1682114" cy="712470"/>
          </a:xfrm>
        </p:grpSpPr>
        <p:sp>
          <p:nvSpPr>
            <p:cNvPr id="67" name="object 20"/>
            <p:cNvSpPr/>
            <p:nvPr/>
          </p:nvSpPr>
          <p:spPr>
            <a:xfrm>
              <a:off x="3588417" y="2776569"/>
              <a:ext cx="1653539" cy="683895"/>
            </a:xfrm>
            <a:custGeom>
              <a:avLst/>
              <a:gdLst/>
              <a:ahLst/>
              <a:cxnLst/>
              <a:rect l="l" t="t" r="r" b="b"/>
              <a:pathLst>
                <a:path w="1653539" h="683895">
                  <a:moveTo>
                    <a:pt x="1576746" y="683698"/>
                  </a:moveTo>
                  <a:lnTo>
                    <a:pt x="76249" y="683698"/>
                  </a:lnTo>
                  <a:lnTo>
                    <a:pt x="46574" y="677708"/>
                  </a:lnTo>
                  <a:lnTo>
                    <a:pt x="22337" y="661370"/>
                  </a:lnTo>
                  <a:lnTo>
                    <a:pt x="5993" y="637134"/>
                  </a:lnTo>
                  <a:lnTo>
                    <a:pt x="0" y="607448"/>
                  </a:lnTo>
                  <a:lnTo>
                    <a:pt x="0" y="76249"/>
                  </a:lnTo>
                  <a:lnTo>
                    <a:pt x="5993" y="46564"/>
                  </a:lnTo>
                  <a:lnTo>
                    <a:pt x="22337" y="22328"/>
                  </a:lnTo>
                  <a:lnTo>
                    <a:pt x="46574" y="5990"/>
                  </a:lnTo>
                  <a:lnTo>
                    <a:pt x="76249" y="0"/>
                  </a:lnTo>
                  <a:lnTo>
                    <a:pt x="1576746" y="0"/>
                  </a:lnTo>
                  <a:lnTo>
                    <a:pt x="1619057" y="12803"/>
                  </a:lnTo>
                  <a:lnTo>
                    <a:pt x="1647196" y="47065"/>
                  </a:lnTo>
                  <a:lnTo>
                    <a:pt x="1652996" y="76249"/>
                  </a:lnTo>
                  <a:lnTo>
                    <a:pt x="1652996" y="607448"/>
                  </a:lnTo>
                  <a:lnTo>
                    <a:pt x="1647006" y="637134"/>
                  </a:lnTo>
                  <a:lnTo>
                    <a:pt x="1630668" y="661370"/>
                  </a:lnTo>
                  <a:lnTo>
                    <a:pt x="1606432" y="677708"/>
                  </a:lnTo>
                  <a:lnTo>
                    <a:pt x="1576746" y="683698"/>
                  </a:lnTo>
                  <a:close/>
                </a:path>
              </a:pathLst>
            </a:custGeom>
            <a:solidFill>
              <a:srgbClr val="000000"/>
            </a:solidFill>
          </p:spPr>
          <p:txBody>
            <a:bodyPr wrap="square" lIns="0" tIns="0" rIns="0" bIns="0" rtlCol="0"/>
            <a:lstStyle/>
            <a:p>
              <a:endParaRPr/>
            </a:p>
          </p:txBody>
        </p:sp>
        <p:sp>
          <p:nvSpPr>
            <p:cNvPr id="68" name="object 21"/>
            <p:cNvSpPr/>
            <p:nvPr/>
          </p:nvSpPr>
          <p:spPr>
            <a:xfrm>
              <a:off x="3588417" y="2776569"/>
              <a:ext cx="1653539" cy="683895"/>
            </a:xfrm>
            <a:custGeom>
              <a:avLst/>
              <a:gdLst/>
              <a:ahLst/>
              <a:cxnLst/>
              <a:rect l="l" t="t" r="r" b="b"/>
              <a:pathLst>
                <a:path w="1653539" h="683895">
                  <a:moveTo>
                    <a:pt x="0" y="76249"/>
                  </a:moveTo>
                  <a:lnTo>
                    <a:pt x="5993" y="46564"/>
                  </a:lnTo>
                  <a:lnTo>
                    <a:pt x="22337" y="22328"/>
                  </a:lnTo>
                  <a:lnTo>
                    <a:pt x="46574" y="5990"/>
                  </a:lnTo>
                  <a:lnTo>
                    <a:pt x="76249" y="0"/>
                  </a:lnTo>
                  <a:lnTo>
                    <a:pt x="1576746" y="0"/>
                  </a:lnTo>
                  <a:lnTo>
                    <a:pt x="1619057" y="12803"/>
                  </a:lnTo>
                  <a:lnTo>
                    <a:pt x="1647196" y="47065"/>
                  </a:lnTo>
                  <a:lnTo>
                    <a:pt x="1652996" y="76249"/>
                  </a:lnTo>
                  <a:lnTo>
                    <a:pt x="1652996" y="607448"/>
                  </a:lnTo>
                  <a:lnTo>
                    <a:pt x="1647006" y="637134"/>
                  </a:lnTo>
                  <a:lnTo>
                    <a:pt x="1630668" y="661370"/>
                  </a:lnTo>
                  <a:lnTo>
                    <a:pt x="1606432" y="677708"/>
                  </a:lnTo>
                  <a:lnTo>
                    <a:pt x="1576746" y="683698"/>
                  </a:lnTo>
                  <a:lnTo>
                    <a:pt x="76249" y="683698"/>
                  </a:lnTo>
                  <a:lnTo>
                    <a:pt x="46574" y="677708"/>
                  </a:lnTo>
                  <a:lnTo>
                    <a:pt x="22337" y="661370"/>
                  </a:lnTo>
                  <a:lnTo>
                    <a:pt x="5993" y="637134"/>
                  </a:lnTo>
                  <a:lnTo>
                    <a:pt x="0" y="607448"/>
                  </a:lnTo>
                  <a:lnTo>
                    <a:pt x="0" y="76249"/>
                  </a:lnTo>
                  <a:close/>
                </a:path>
              </a:pathLst>
            </a:custGeom>
            <a:ln w="28574">
              <a:solidFill>
                <a:srgbClr val="6EB8C4"/>
              </a:solidFill>
            </a:ln>
          </p:spPr>
          <p:txBody>
            <a:bodyPr wrap="square" lIns="0" tIns="0" rIns="0" bIns="0" rtlCol="0"/>
            <a:lstStyle/>
            <a:p>
              <a:endParaRPr/>
            </a:p>
          </p:txBody>
        </p:sp>
      </p:grpSp>
      <p:sp>
        <p:nvSpPr>
          <p:cNvPr id="69" name="object 22"/>
          <p:cNvSpPr txBox="1"/>
          <p:nvPr/>
        </p:nvSpPr>
        <p:spPr>
          <a:xfrm>
            <a:off x="3888665" y="2897561"/>
            <a:ext cx="1052830" cy="428625"/>
          </a:xfrm>
          <a:prstGeom prst="rect">
            <a:avLst/>
          </a:prstGeom>
        </p:spPr>
        <p:txBody>
          <a:bodyPr vert="horz" wrap="square" lIns="0" tIns="12700" rIns="0" bIns="0" rtlCol="0">
            <a:spAutoFit/>
          </a:bodyPr>
          <a:lstStyle/>
          <a:p>
            <a:pPr algn="ctr">
              <a:lnSpc>
                <a:spcPct val="100000"/>
              </a:lnSpc>
              <a:spcBef>
                <a:spcPts val="100"/>
              </a:spcBef>
            </a:pPr>
            <a:r>
              <a:rPr sz="1600" spc="10" dirty="0">
                <a:solidFill>
                  <a:srgbClr val="FFFFFF"/>
                </a:solidFill>
                <a:latin typeface="Lato"/>
                <a:cs typeface="Lato"/>
              </a:rPr>
              <a:t>Laser</a:t>
            </a:r>
            <a:r>
              <a:rPr sz="1600" spc="-160" dirty="0">
                <a:solidFill>
                  <a:srgbClr val="FFFFFF"/>
                </a:solidFill>
                <a:latin typeface="Lato"/>
                <a:cs typeface="Lato"/>
              </a:rPr>
              <a:t> </a:t>
            </a:r>
            <a:r>
              <a:rPr sz="1600" spc="-10" dirty="0">
                <a:solidFill>
                  <a:srgbClr val="FFFFFF"/>
                </a:solidFill>
                <a:latin typeface="Lato"/>
                <a:cs typeface="Lato"/>
              </a:rPr>
              <a:t>pump</a:t>
            </a:r>
            <a:endParaRPr sz="1600">
              <a:latin typeface="Lato"/>
              <a:cs typeface="Lato"/>
            </a:endParaRPr>
          </a:p>
          <a:p>
            <a:pPr algn="ctr">
              <a:lnSpc>
                <a:spcPct val="100000"/>
              </a:lnSpc>
              <a:spcBef>
                <a:spcPts val="50"/>
              </a:spcBef>
            </a:pPr>
            <a:r>
              <a:rPr sz="1000" spc="5" dirty="0">
                <a:solidFill>
                  <a:srgbClr val="FFFFFF"/>
                </a:solidFill>
                <a:latin typeface="Lato"/>
                <a:cs typeface="Lato"/>
              </a:rPr>
              <a:t>(optical</a:t>
            </a:r>
            <a:r>
              <a:rPr sz="1000" spc="-80" dirty="0">
                <a:solidFill>
                  <a:srgbClr val="FFFFFF"/>
                </a:solidFill>
                <a:latin typeface="Lato"/>
                <a:cs typeface="Lato"/>
              </a:rPr>
              <a:t> </a:t>
            </a:r>
            <a:r>
              <a:rPr sz="1000" dirty="0">
                <a:solidFill>
                  <a:srgbClr val="FFFFFF"/>
                </a:solidFill>
                <a:latin typeface="Lato"/>
                <a:cs typeface="Lato"/>
              </a:rPr>
              <a:t>source)</a:t>
            </a:r>
            <a:endParaRPr sz="1000">
              <a:latin typeface="Lato"/>
              <a:cs typeface="Lato"/>
            </a:endParaRPr>
          </a:p>
        </p:txBody>
      </p:sp>
      <p:grpSp>
        <p:nvGrpSpPr>
          <p:cNvPr id="71" name="object 23"/>
          <p:cNvGrpSpPr/>
          <p:nvPr/>
        </p:nvGrpSpPr>
        <p:grpSpPr>
          <a:xfrm>
            <a:off x="3355055" y="2406850"/>
            <a:ext cx="5868035" cy="3237230"/>
            <a:chOff x="3355055" y="2406850"/>
            <a:chExt cx="5868035" cy="3237230"/>
          </a:xfrm>
        </p:grpSpPr>
        <p:sp>
          <p:nvSpPr>
            <p:cNvPr id="72" name="object 24"/>
            <p:cNvSpPr/>
            <p:nvPr/>
          </p:nvSpPr>
          <p:spPr>
            <a:xfrm>
              <a:off x="5665813" y="2776569"/>
              <a:ext cx="2221230" cy="683895"/>
            </a:xfrm>
            <a:custGeom>
              <a:avLst/>
              <a:gdLst/>
              <a:ahLst/>
              <a:cxnLst/>
              <a:rect l="l" t="t" r="r" b="b"/>
              <a:pathLst>
                <a:path w="2221229" h="683895">
                  <a:moveTo>
                    <a:pt x="2144645" y="683698"/>
                  </a:moveTo>
                  <a:lnTo>
                    <a:pt x="76249" y="683698"/>
                  </a:lnTo>
                  <a:lnTo>
                    <a:pt x="46574" y="677708"/>
                  </a:lnTo>
                  <a:lnTo>
                    <a:pt x="22337" y="661370"/>
                  </a:lnTo>
                  <a:lnTo>
                    <a:pt x="5993" y="637134"/>
                  </a:lnTo>
                  <a:lnTo>
                    <a:pt x="0" y="607448"/>
                  </a:lnTo>
                  <a:lnTo>
                    <a:pt x="0" y="76249"/>
                  </a:lnTo>
                  <a:lnTo>
                    <a:pt x="5993" y="46564"/>
                  </a:lnTo>
                  <a:lnTo>
                    <a:pt x="22337" y="22328"/>
                  </a:lnTo>
                  <a:lnTo>
                    <a:pt x="46574" y="5990"/>
                  </a:lnTo>
                  <a:lnTo>
                    <a:pt x="76249" y="0"/>
                  </a:lnTo>
                  <a:lnTo>
                    <a:pt x="2144645" y="0"/>
                  </a:lnTo>
                  <a:lnTo>
                    <a:pt x="2186956" y="12803"/>
                  </a:lnTo>
                  <a:lnTo>
                    <a:pt x="2215095" y="47065"/>
                  </a:lnTo>
                  <a:lnTo>
                    <a:pt x="2220895" y="76249"/>
                  </a:lnTo>
                  <a:lnTo>
                    <a:pt x="2220895" y="607448"/>
                  </a:lnTo>
                  <a:lnTo>
                    <a:pt x="2214905" y="637134"/>
                  </a:lnTo>
                  <a:lnTo>
                    <a:pt x="2198567" y="661370"/>
                  </a:lnTo>
                  <a:lnTo>
                    <a:pt x="2174331" y="677708"/>
                  </a:lnTo>
                  <a:lnTo>
                    <a:pt x="2144645" y="683698"/>
                  </a:lnTo>
                  <a:close/>
                </a:path>
              </a:pathLst>
            </a:custGeom>
            <a:solidFill>
              <a:srgbClr val="000000"/>
            </a:solidFill>
          </p:spPr>
          <p:txBody>
            <a:bodyPr wrap="square" lIns="0" tIns="0" rIns="0" bIns="0" rtlCol="0"/>
            <a:lstStyle/>
            <a:p>
              <a:endParaRPr/>
            </a:p>
          </p:txBody>
        </p:sp>
        <p:sp>
          <p:nvSpPr>
            <p:cNvPr id="75" name="object 25"/>
            <p:cNvSpPr/>
            <p:nvPr/>
          </p:nvSpPr>
          <p:spPr>
            <a:xfrm>
              <a:off x="5665813" y="2776569"/>
              <a:ext cx="2221230" cy="683895"/>
            </a:xfrm>
            <a:custGeom>
              <a:avLst/>
              <a:gdLst/>
              <a:ahLst/>
              <a:cxnLst/>
              <a:rect l="l" t="t" r="r" b="b"/>
              <a:pathLst>
                <a:path w="2221229" h="683895">
                  <a:moveTo>
                    <a:pt x="0" y="76249"/>
                  </a:moveTo>
                  <a:lnTo>
                    <a:pt x="5993" y="46564"/>
                  </a:lnTo>
                  <a:lnTo>
                    <a:pt x="22337" y="22328"/>
                  </a:lnTo>
                  <a:lnTo>
                    <a:pt x="46574" y="5990"/>
                  </a:lnTo>
                  <a:lnTo>
                    <a:pt x="76249" y="0"/>
                  </a:lnTo>
                  <a:lnTo>
                    <a:pt x="2144645" y="0"/>
                  </a:lnTo>
                  <a:lnTo>
                    <a:pt x="2186956" y="12803"/>
                  </a:lnTo>
                  <a:lnTo>
                    <a:pt x="2215095" y="47065"/>
                  </a:lnTo>
                  <a:lnTo>
                    <a:pt x="2220895" y="76249"/>
                  </a:lnTo>
                  <a:lnTo>
                    <a:pt x="2220895" y="607448"/>
                  </a:lnTo>
                  <a:lnTo>
                    <a:pt x="2214905" y="637134"/>
                  </a:lnTo>
                  <a:lnTo>
                    <a:pt x="2198567" y="661370"/>
                  </a:lnTo>
                  <a:lnTo>
                    <a:pt x="2174331" y="677708"/>
                  </a:lnTo>
                  <a:lnTo>
                    <a:pt x="2144645" y="683698"/>
                  </a:lnTo>
                  <a:lnTo>
                    <a:pt x="76249" y="683698"/>
                  </a:lnTo>
                  <a:lnTo>
                    <a:pt x="46574" y="677708"/>
                  </a:lnTo>
                  <a:lnTo>
                    <a:pt x="22337" y="661370"/>
                  </a:lnTo>
                  <a:lnTo>
                    <a:pt x="5993" y="637134"/>
                  </a:lnTo>
                  <a:lnTo>
                    <a:pt x="0" y="607448"/>
                  </a:lnTo>
                  <a:lnTo>
                    <a:pt x="0" y="76249"/>
                  </a:lnTo>
                  <a:close/>
                </a:path>
              </a:pathLst>
            </a:custGeom>
            <a:ln w="28574">
              <a:solidFill>
                <a:srgbClr val="6EB8C4"/>
              </a:solidFill>
            </a:ln>
          </p:spPr>
          <p:txBody>
            <a:bodyPr wrap="square" lIns="0" tIns="0" rIns="0" bIns="0" rtlCol="0"/>
            <a:lstStyle/>
            <a:p>
              <a:endParaRPr/>
            </a:p>
          </p:txBody>
        </p:sp>
        <p:sp>
          <p:nvSpPr>
            <p:cNvPr id="77" name="object 26"/>
            <p:cNvSpPr/>
            <p:nvPr/>
          </p:nvSpPr>
          <p:spPr>
            <a:xfrm>
              <a:off x="4414991" y="2411612"/>
              <a:ext cx="4787265" cy="307975"/>
            </a:xfrm>
            <a:custGeom>
              <a:avLst/>
              <a:gdLst/>
              <a:ahLst/>
              <a:cxnLst/>
              <a:rect l="l" t="t" r="r" b="b"/>
              <a:pathLst>
                <a:path w="4787265" h="307975">
                  <a:moveTo>
                    <a:pt x="4787090" y="0"/>
                  </a:moveTo>
                  <a:lnTo>
                    <a:pt x="4787090" y="182557"/>
                  </a:lnTo>
                  <a:lnTo>
                    <a:pt x="0" y="182557"/>
                  </a:lnTo>
                  <a:lnTo>
                    <a:pt x="0" y="307956"/>
                  </a:lnTo>
                </a:path>
              </a:pathLst>
            </a:custGeom>
            <a:ln w="9524">
              <a:solidFill>
                <a:srgbClr val="7E7E7E"/>
              </a:solidFill>
            </a:ln>
          </p:spPr>
          <p:txBody>
            <a:bodyPr wrap="square" lIns="0" tIns="0" rIns="0" bIns="0" rtlCol="0"/>
            <a:lstStyle/>
            <a:p>
              <a:endParaRPr/>
            </a:p>
          </p:txBody>
        </p:sp>
        <p:sp>
          <p:nvSpPr>
            <p:cNvPr id="78" name="object 27"/>
            <p:cNvSpPr/>
            <p:nvPr/>
          </p:nvSpPr>
          <p:spPr>
            <a:xfrm>
              <a:off x="4399266" y="2719569"/>
              <a:ext cx="31750" cy="43815"/>
            </a:xfrm>
            <a:custGeom>
              <a:avLst/>
              <a:gdLst/>
              <a:ahLst/>
              <a:cxnLst/>
              <a:rect l="l" t="t" r="r" b="b"/>
              <a:pathLst>
                <a:path w="31750" h="43814">
                  <a:moveTo>
                    <a:pt x="15724" y="43224"/>
                  </a:moveTo>
                  <a:lnTo>
                    <a:pt x="0" y="0"/>
                  </a:lnTo>
                  <a:lnTo>
                    <a:pt x="31449" y="0"/>
                  </a:lnTo>
                  <a:lnTo>
                    <a:pt x="15724" y="43224"/>
                  </a:lnTo>
                  <a:close/>
                </a:path>
              </a:pathLst>
            </a:custGeom>
            <a:solidFill>
              <a:srgbClr val="7E7E7E"/>
            </a:solidFill>
          </p:spPr>
          <p:txBody>
            <a:bodyPr wrap="square" lIns="0" tIns="0" rIns="0" bIns="0" rtlCol="0"/>
            <a:lstStyle/>
            <a:p>
              <a:endParaRPr/>
            </a:p>
          </p:txBody>
        </p:sp>
        <p:sp>
          <p:nvSpPr>
            <p:cNvPr id="79" name="object 28"/>
            <p:cNvSpPr/>
            <p:nvPr/>
          </p:nvSpPr>
          <p:spPr>
            <a:xfrm>
              <a:off x="4399266" y="2719569"/>
              <a:ext cx="31750" cy="43815"/>
            </a:xfrm>
            <a:custGeom>
              <a:avLst/>
              <a:gdLst/>
              <a:ahLst/>
              <a:cxnLst/>
              <a:rect l="l" t="t" r="r" b="b"/>
              <a:pathLst>
                <a:path w="31750" h="43814">
                  <a:moveTo>
                    <a:pt x="0" y="0"/>
                  </a:moveTo>
                  <a:lnTo>
                    <a:pt x="15724" y="43224"/>
                  </a:lnTo>
                  <a:lnTo>
                    <a:pt x="31449" y="0"/>
                  </a:lnTo>
                  <a:lnTo>
                    <a:pt x="0" y="0"/>
                  </a:lnTo>
                  <a:close/>
                </a:path>
              </a:pathLst>
            </a:custGeom>
            <a:ln w="9524">
              <a:solidFill>
                <a:srgbClr val="7E7E7E"/>
              </a:solidFill>
            </a:ln>
          </p:spPr>
          <p:txBody>
            <a:bodyPr wrap="square" lIns="0" tIns="0" rIns="0" bIns="0" rtlCol="0"/>
            <a:lstStyle/>
            <a:p>
              <a:endParaRPr/>
            </a:p>
          </p:txBody>
        </p:sp>
        <p:sp>
          <p:nvSpPr>
            <p:cNvPr id="80" name="object 29"/>
            <p:cNvSpPr/>
            <p:nvPr/>
          </p:nvSpPr>
          <p:spPr>
            <a:xfrm>
              <a:off x="6776286" y="2411612"/>
              <a:ext cx="2426335" cy="307975"/>
            </a:xfrm>
            <a:custGeom>
              <a:avLst/>
              <a:gdLst/>
              <a:ahLst/>
              <a:cxnLst/>
              <a:rect l="l" t="t" r="r" b="b"/>
              <a:pathLst>
                <a:path w="2426334" h="307975">
                  <a:moveTo>
                    <a:pt x="2425795" y="0"/>
                  </a:moveTo>
                  <a:lnTo>
                    <a:pt x="2425795" y="182557"/>
                  </a:lnTo>
                  <a:lnTo>
                    <a:pt x="0" y="182557"/>
                  </a:lnTo>
                  <a:lnTo>
                    <a:pt x="0" y="307956"/>
                  </a:lnTo>
                </a:path>
              </a:pathLst>
            </a:custGeom>
            <a:ln w="9524">
              <a:solidFill>
                <a:srgbClr val="7E7E7E"/>
              </a:solidFill>
            </a:ln>
          </p:spPr>
          <p:txBody>
            <a:bodyPr wrap="square" lIns="0" tIns="0" rIns="0" bIns="0" rtlCol="0"/>
            <a:lstStyle/>
            <a:p>
              <a:endParaRPr/>
            </a:p>
          </p:txBody>
        </p:sp>
        <p:sp>
          <p:nvSpPr>
            <p:cNvPr id="81" name="object 30"/>
            <p:cNvSpPr/>
            <p:nvPr/>
          </p:nvSpPr>
          <p:spPr>
            <a:xfrm>
              <a:off x="6760561" y="2719569"/>
              <a:ext cx="31750" cy="43815"/>
            </a:xfrm>
            <a:custGeom>
              <a:avLst/>
              <a:gdLst/>
              <a:ahLst/>
              <a:cxnLst/>
              <a:rect l="l" t="t" r="r" b="b"/>
              <a:pathLst>
                <a:path w="31750" h="43814">
                  <a:moveTo>
                    <a:pt x="15724" y="43224"/>
                  </a:moveTo>
                  <a:lnTo>
                    <a:pt x="0" y="0"/>
                  </a:lnTo>
                  <a:lnTo>
                    <a:pt x="31449" y="0"/>
                  </a:lnTo>
                  <a:lnTo>
                    <a:pt x="15724" y="43224"/>
                  </a:lnTo>
                  <a:close/>
                </a:path>
              </a:pathLst>
            </a:custGeom>
            <a:solidFill>
              <a:srgbClr val="7E7E7E"/>
            </a:solidFill>
          </p:spPr>
          <p:txBody>
            <a:bodyPr wrap="square" lIns="0" tIns="0" rIns="0" bIns="0" rtlCol="0"/>
            <a:lstStyle/>
            <a:p>
              <a:endParaRPr/>
            </a:p>
          </p:txBody>
        </p:sp>
        <p:sp>
          <p:nvSpPr>
            <p:cNvPr id="82" name="object 31"/>
            <p:cNvSpPr/>
            <p:nvPr/>
          </p:nvSpPr>
          <p:spPr>
            <a:xfrm>
              <a:off x="6760561" y="2719569"/>
              <a:ext cx="31750" cy="43815"/>
            </a:xfrm>
            <a:custGeom>
              <a:avLst/>
              <a:gdLst/>
              <a:ahLst/>
              <a:cxnLst/>
              <a:rect l="l" t="t" r="r" b="b"/>
              <a:pathLst>
                <a:path w="31750" h="43814">
                  <a:moveTo>
                    <a:pt x="0" y="0"/>
                  </a:moveTo>
                  <a:lnTo>
                    <a:pt x="15724" y="43224"/>
                  </a:lnTo>
                  <a:lnTo>
                    <a:pt x="31449" y="0"/>
                  </a:lnTo>
                  <a:lnTo>
                    <a:pt x="0" y="0"/>
                  </a:lnTo>
                  <a:close/>
                </a:path>
              </a:pathLst>
            </a:custGeom>
            <a:ln w="9524">
              <a:solidFill>
                <a:srgbClr val="7E7E7E"/>
              </a:solidFill>
            </a:ln>
          </p:spPr>
          <p:txBody>
            <a:bodyPr wrap="square" lIns="0" tIns="0" rIns="0" bIns="0" rtlCol="0"/>
            <a:lstStyle/>
            <a:p>
              <a:endParaRPr/>
            </a:p>
          </p:txBody>
        </p:sp>
        <p:sp>
          <p:nvSpPr>
            <p:cNvPr id="83" name="object 32"/>
            <p:cNvSpPr/>
            <p:nvPr/>
          </p:nvSpPr>
          <p:spPr>
            <a:xfrm>
              <a:off x="3359818" y="3118418"/>
              <a:ext cx="280670" cy="1746885"/>
            </a:xfrm>
            <a:custGeom>
              <a:avLst/>
              <a:gdLst/>
              <a:ahLst/>
              <a:cxnLst/>
              <a:rect l="l" t="t" r="r" b="b"/>
              <a:pathLst>
                <a:path w="280670" h="1746885">
                  <a:moveTo>
                    <a:pt x="228599" y="0"/>
                  </a:moveTo>
                  <a:lnTo>
                    <a:pt x="0" y="0"/>
                  </a:lnTo>
                  <a:lnTo>
                    <a:pt x="0" y="1746296"/>
                  </a:lnTo>
                  <a:lnTo>
                    <a:pt x="280649" y="1746296"/>
                  </a:lnTo>
                </a:path>
              </a:pathLst>
            </a:custGeom>
            <a:ln w="9524">
              <a:solidFill>
                <a:srgbClr val="7E7E7E"/>
              </a:solidFill>
            </a:ln>
          </p:spPr>
          <p:txBody>
            <a:bodyPr wrap="square" lIns="0" tIns="0" rIns="0" bIns="0" rtlCol="0"/>
            <a:lstStyle/>
            <a:p>
              <a:endParaRPr/>
            </a:p>
          </p:txBody>
        </p:sp>
        <p:sp>
          <p:nvSpPr>
            <p:cNvPr id="87" name="object 33"/>
            <p:cNvSpPr/>
            <p:nvPr/>
          </p:nvSpPr>
          <p:spPr>
            <a:xfrm>
              <a:off x="3640467" y="4848990"/>
              <a:ext cx="43815" cy="31750"/>
            </a:xfrm>
            <a:custGeom>
              <a:avLst/>
              <a:gdLst/>
              <a:ahLst/>
              <a:cxnLst/>
              <a:rect l="l" t="t" r="r" b="b"/>
              <a:pathLst>
                <a:path w="43814" h="31750">
                  <a:moveTo>
                    <a:pt x="0" y="31449"/>
                  </a:moveTo>
                  <a:lnTo>
                    <a:pt x="0" y="0"/>
                  </a:lnTo>
                  <a:lnTo>
                    <a:pt x="43224" y="15724"/>
                  </a:lnTo>
                  <a:lnTo>
                    <a:pt x="0" y="31449"/>
                  </a:lnTo>
                  <a:close/>
                </a:path>
              </a:pathLst>
            </a:custGeom>
            <a:solidFill>
              <a:srgbClr val="7E7E7E"/>
            </a:solidFill>
          </p:spPr>
          <p:txBody>
            <a:bodyPr wrap="square" lIns="0" tIns="0" rIns="0" bIns="0" rtlCol="0"/>
            <a:lstStyle/>
            <a:p>
              <a:endParaRPr/>
            </a:p>
          </p:txBody>
        </p:sp>
        <p:sp>
          <p:nvSpPr>
            <p:cNvPr id="88" name="object 34"/>
            <p:cNvSpPr/>
            <p:nvPr/>
          </p:nvSpPr>
          <p:spPr>
            <a:xfrm>
              <a:off x="3640467" y="4848990"/>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7E7E7E"/>
              </a:solidFill>
            </a:ln>
          </p:spPr>
          <p:txBody>
            <a:bodyPr wrap="square" lIns="0" tIns="0" rIns="0" bIns="0" rtlCol="0"/>
            <a:lstStyle/>
            <a:p>
              <a:endParaRPr/>
            </a:p>
          </p:txBody>
        </p:sp>
        <p:sp>
          <p:nvSpPr>
            <p:cNvPr id="89" name="object 35"/>
            <p:cNvSpPr/>
            <p:nvPr/>
          </p:nvSpPr>
          <p:spPr>
            <a:xfrm>
              <a:off x="5680663" y="3460268"/>
              <a:ext cx="1096010" cy="582930"/>
            </a:xfrm>
            <a:custGeom>
              <a:avLst/>
              <a:gdLst/>
              <a:ahLst/>
              <a:cxnLst/>
              <a:rect l="l" t="t" r="r" b="b"/>
              <a:pathLst>
                <a:path w="1096009" h="582929">
                  <a:moveTo>
                    <a:pt x="1095597" y="0"/>
                  </a:moveTo>
                  <a:lnTo>
                    <a:pt x="1095597" y="319749"/>
                  </a:lnTo>
                  <a:lnTo>
                    <a:pt x="0" y="319749"/>
                  </a:lnTo>
                  <a:lnTo>
                    <a:pt x="0" y="582448"/>
                  </a:lnTo>
                </a:path>
              </a:pathLst>
            </a:custGeom>
            <a:ln w="9524">
              <a:solidFill>
                <a:srgbClr val="7E7E7E"/>
              </a:solidFill>
            </a:ln>
          </p:spPr>
          <p:txBody>
            <a:bodyPr wrap="square" lIns="0" tIns="0" rIns="0" bIns="0" rtlCol="0"/>
            <a:lstStyle/>
            <a:p>
              <a:endParaRPr/>
            </a:p>
          </p:txBody>
        </p:sp>
        <p:sp>
          <p:nvSpPr>
            <p:cNvPr id="90" name="object 36"/>
            <p:cNvSpPr/>
            <p:nvPr/>
          </p:nvSpPr>
          <p:spPr>
            <a:xfrm>
              <a:off x="5664938" y="4042716"/>
              <a:ext cx="31750" cy="43815"/>
            </a:xfrm>
            <a:custGeom>
              <a:avLst/>
              <a:gdLst/>
              <a:ahLst/>
              <a:cxnLst/>
              <a:rect l="l" t="t" r="r" b="b"/>
              <a:pathLst>
                <a:path w="31750" h="43814">
                  <a:moveTo>
                    <a:pt x="15724" y="43224"/>
                  </a:moveTo>
                  <a:lnTo>
                    <a:pt x="0" y="0"/>
                  </a:lnTo>
                  <a:lnTo>
                    <a:pt x="31449" y="0"/>
                  </a:lnTo>
                  <a:lnTo>
                    <a:pt x="15724" y="43224"/>
                  </a:lnTo>
                  <a:close/>
                </a:path>
              </a:pathLst>
            </a:custGeom>
            <a:solidFill>
              <a:srgbClr val="7E7E7E"/>
            </a:solidFill>
          </p:spPr>
          <p:txBody>
            <a:bodyPr wrap="square" lIns="0" tIns="0" rIns="0" bIns="0" rtlCol="0"/>
            <a:lstStyle/>
            <a:p>
              <a:endParaRPr/>
            </a:p>
          </p:txBody>
        </p:sp>
        <p:sp>
          <p:nvSpPr>
            <p:cNvPr id="91" name="object 37"/>
            <p:cNvSpPr/>
            <p:nvPr/>
          </p:nvSpPr>
          <p:spPr>
            <a:xfrm>
              <a:off x="5664938" y="4042716"/>
              <a:ext cx="31750" cy="43815"/>
            </a:xfrm>
            <a:custGeom>
              <a:avLst/>
              <a:gdLst/>
              <a:ahLst/>
              <a:cxnLst/>
              <a:rect l="l" t="t" r="r" b="b"/>
              <a:pathLst>
                <a:path w="31750" h="43814">
                  <a:moveTo>
                    <a:pt x="0" y="0"/>
                  </a:moveTo>
                  <a:lnTo>
                    <a:pt x="15724" y="43224"/>
                  </a:lnTo>
                  <a:lnTo>
                    <a:pt x="31449" y="0"/>
                  </a:lnTo>
                  <a:lnTo>
                    <a:pt x="0" y="0"/>
                  </a:lnTo>
                  <a:close/>
                </a:path>
              </a:pathLst>
            </a:custGeom>
            <a:ln w="9524">
              <a:solidFill>
                <a:srgbClr val="7E7E7E"/>
              </a:solidFill>
            </a:ln>
          </p:spPr>
          <p:txBody>
            <a:bodyPr wrap="square" lIns="0" tIns="0" rIns="0" bIns="0" rtlCol="0"/>
            <a:lstStyle/>
            <a:p>
              <a:endParaRPr/>
            </a:p>
          </p:txBody>
        </p:sp>
        <p:sp>
          <p:nvSpPr>
            <p:cNvPr id="92" name="object 38"/>
            <p:cNvSpPr/>
            <p:nvPr/>
          </p:nvSpPr>
          <p:spPr>
            <a:xfrm>
              <a:off x="8240408" y="4099891"/>
              <a:ext cx="518795" cy="1529715"/>
            </a:xfrm>
            <a:custGeom>
              <a:avLst/>
              <a:gdLst/>
              <a:ahLst/>
              <a:cxnLst/>
              <a:rect l="l" t="t" r="r" b="b"/>
              <a:pathLst>
                <a:path w="518795" h="1529714">
                  <a:moveTo>
                    <a:pt x="460849" y="1529396"/>
                  </a:moveTo>
                  <a:lnTo>
                    <a:pt x="57849" y="1529396"/>
                  </a:lnTo>
                  <a:lnTo>
                    <a:pt x="35331" y="1524850"/>
                  </a:lnTo>
                  <a:lnTo>
                    <a:pt x="16943" y="1512453"/>
                  </a:lnTo>
                  <a:lnTo>
                    <a:pt x="4546" y="1494064"/>
                  </a:lnTo>
                  <a:lnTo>
                    <a:pt x="0" y="1471547"/>
                  </a:lnTo>
                  <a:lnTo>
                    <a:pt x="0" y="57824"/>
                  </a:lnTo>
                  <a:lnTo>
                    <a:pt x="4546" y="35310"/>
                  </a:lnTo>
                  <a:lnTo>
                    <a:pt x="16943" y="16931"/>
                  </a:lnTo>
                  <a:lnTo>
                    <a:pt x="35331" y="4542"/>
                  </a:lnTo>
                  <a:lnTo>
                    <a:pt x="57849" y="0"/>
                  </a:lnTo>
                  <a:lnTo>
                    <a:pt x="460849" y="0"/>
                  </a:lnTo>
                  <a:lnTo>
                    <a:pt x="501748" y="16924"/>
                  </a:lnTo>
                  <a:lnTo>
                    <a:pt x="518698" y="57824"/>
                  </a:lnTo>
                  <a:lnTo>
                    <a:pt x="518698" y="1471547"/>
                  </a:lnTo>
                  <a:lnTo>
                    <a:pt x="514152" y="1494064"/>
                  </a:lnTo>
                  <a:lnTo>
                    <a:pt x="501755" y="1512453"/>
                  </a:lnTo>
                  <a:lnTo>
                    <a:pt x="483366" y="1524850"/>
                  </a:lnTo>
                  <a:lnTo>
                    <a:pt x="460849" y="1529396"/>
                  </a:lnTo>
                  <a:close/>
                </a:path>
              </a:pathLst>
            </a:custGeom>
            <a:solidFill>
              <a:srgbClr val="000000"/>
            </a:solidFill>
          </p:spPr>
          <p:txBody>
            <a:bodyPr wrap="square" lIns="0" tIns="0" rIns="0" bIns="0" rtlCol="0"/>
            <a:lstStyle/>
            <a:p>
              <a:endParaRPr/>
            </a:p>
          </p:txBody>
        </p:sp>
        <p:sp>
          <p:nvSpPr>
            <p:cNvPr id="93" name="object 39"/>
            <p:cNvSpPr/>
            <p:nvPr/>
          </p:nvSpPr>
          <p:spPr>
            <a:xfrm>
              <a:off x="8240408" y="4099891"/>
              <a:ext cx="518795" cy="1529715"/>
            </a:xfrm>
            <a:custGeom>
              <a:avLst/>
              <a:gdLst/>
              <a:ahLst/>
              <a:cxnLst/>
              <a:rect l="l" t="t" r="r" b="b"/>
              <a:pathLst>
                <a:path w="518795" h="1529714">
                  <a:moveTo>
                    <a:pt x="0" y="57824"/>
                  </a:moveTo>
                  <a:lnTo>
                    <a:pt x="4546" y="35310"/>
                  </a:lnTo>
                  <a:lnTo>
                    <a:pt x="16943" y="16931"/>
                  </a:lnTo>
                  <a:lnTo>
                    <a:pt x="35331" y="4542"/>
                  </a:lnTo>
                  <a:lnTo>
                    <a:pt x="57849" y="0"/>
                  </a:lnTo>
                  <a:lnTo>
                    <a:pt x="460849" y="0"/>
                  </a:lnTo>
                  <a:lnTo>
                    <a:pt x="501748" y="16924"/>
                  </a:lnTo>
                  <a:lnTo>
                    <a:pt x="518698" y="57824"/>
                  </a:lnTo>
                  <a:lnTo>
                    <a:pt x="518698" y="1471547"/>
                  </a:lnTo>
                  <a:lnTo>
                    <a:pt x="514152" y="1494064"/>
                  </a:lnTo>
                  <a:lnTo>
                    <a:pt x="501755" y="1512453"/>
                  </a:lnTo>
                  <a:lnTo>
                    <a:pt x="483366" y="1524850"/>
                  </a:lnTo>
                  <a:lnTo>
                    <a:pt x="460849" y="1529396"/>
                  </a:lnTo>
                  <a:lnTo>
                    <a:pt x="57849" y="1529396"/>
                  </a:lnTo>
                  <a:lnTo>
                    <a:pt x="35331" y="1524850"/>
                  </a:lnTo>
                  <a:lnTo>
                    <a:pt x="16943" y="1512453"/>
                  </a:lnTo>
                  <a:lnTo>
                    <a:pt x="4546" y="1494064"/>
                  </a:lnTo>
                  <a:lnTo>
                    <a:pt x="0" y="1471547"/>
                  </a:lnTo>
                  <a:lnTo>
                    <a:pt x="0" y="57824"/>
                  </a:lnTo>
                  <a:close/>
                </a:path>
              </a:pathLst>
            </a:custGeom>
            <a:ln w="28574">
              <a:solidFill>
                <a:srgbClr val="6EB8C4"/>
              </a:solidFill>
            </a:ln>
          </p:spPr>
          <p:txBody>
            <a:bodyPr wrap="square" lIns="0" tIns="0" rIns="0" bIns="0" rtlCol="0"/>
            <a:lstStyle/>
            <a:p>
              <a:endParaRPr/>
            </a:p>
          </p:txBody>
        </p:sp>
        <p:sp>
          <p:nvSpPr>
            <p:cNvPr id="94" name="object 40"/>
            <p:cNvSpPr/>
            <p:nvPr/>
          </p:nvSpPr>
          <p:spPr>
            <a:xfrm>
              <a:off x="8392083" y="4268891"/>
              <a:ext cx="215399" cy="212099"/>
            </a:xfrm>
            <a:prstGeom prst="rect">
              <a:avLst/>
            </a:prstGeom>
            <a:blipFill>
              <a:blip r:embed="rId4" cstate="print"/>
              <a:stretch>
                <a:fillRect/>
              </a:stretch>
            </a:blipFill>
          </p:spPr>
          <p:txBody>
            <a:bodyPr wrap="square" lIns="0" tIns="0" rIns="0" bIns="0" rtlCol="0"/>
            <a:lstStyle/>
            <a:p>
              <a:endParaRPr/>
            </a:p>
          </p:txBody>
        </p:sp>
        <p:sp>
          <p:nvSpPr>
            <p:cNvPr id="95" name="object 41"/>
            <p:cNvSpPr/>
            <p:nvPr/>
          </p:nvSpPr>
          <p:spPr>
            <a:xfrm>
              <a:off x="8392083" y="4595315"/>
              <a:ext cx="215399" cy="212099"/>
            </a:xfrm>
            <a:prstGeom prst="rect">
              <a:avLst/>
            </a:prstGeom>
            <a:blipFill>
              <a:blip r:embed="rId5" cstate="print"/>
              <a:stretch>
                <a:fillRect/>
              </a:stretch>
            </a:blipFill>
          </p:spPr>
          <p:txBody>
            <a:bodyPr wrap="square" lIns="0" tIns="0" rIns="0" bIns="0" rtlCol="0"/>
            <a:lstStyle/>
            <a:p>
              <a:endParaRPr/>
            </a:p>
          </p:txBody>
        </p:sp>
        <p:sp>
          <p:nvSpPr>
            <p:cNvPr id="96" name="object 42"/>
            <p:cNvSpPr/>
            <p:nvPr/>
          </p:nvSpPr>
          <p:spPr>
            <a:xfrm>
              <a:off x="8392083" y="4921740"/>
              <a:ext cx="215399" cy="212099"/>
            </a:xfrm>
            <a:prstGeom prst="rect">
              <a:avLst/>
            </a:prstGeom>
            <a:blipFill>
              <a:blip r:embed="rId4" cstate="print"/>
              <a:stretch>
                <a:fillRect/>
              </a:stretch>
            </a:blipFill>
          </p:spPr>
          <p:txBody>
            <a:bodyPr wrap="square" lIns="0" tIns="0" rIns="0" bIns="0" rtlCol="0"/>
            <a:lstStyle/>
            <a:p>
              <a:endParaRPr/>
            </a:p>
          </p:txBody>
        </p:sp>
        <p:sp>
          <p:nvSpPr>
            <p:cNvPr id="97" name="object 43"/>
            <p:cNvSpPr/>
            <p:nvPr/>
          </p:nvSpPr>
          <p:spPr>
            <a:xfrm>
              <a:off x="8392083" y="5248139"/>
              <a:ext cx="215399" cy="212099"/>
            </a:xfrm>
            <a:prstGeom prst="rect">
              <a:avLst/>
            </a:prstGeom>
            <a:blipFill>
              <a:blip r:embed="rId4" cstate="print"/>
              <a:stretch>
                <a:fillRect/>
              </a:stretch>
            </a:blipFill>
          </p:spPr>
          <p:txBody>
            <a:bodyPr wrap="square" lIns="0" tIns="0" rIns="0" bIns="0" rtlCol="0"/>
            <a:lstStyle/>
            <a:p>
              <a:endParaRPr/>
            </a:p>
          </p:txBody>
        </p:sp>
        <p:sp>
          <p:nvSpPr>
            <p:cNvPr id="98" name="object 44"/>
            <p:cNvSpPr/>
            <p:nvPr/>
          </p:nvSpPr>
          <p:spPr>
            <a:xfrm>
              <a:off x="7663484" y="4863090"/>
              <a:ext cx="520065" cy="3810"/>
            </a:xfrm>
            <a:custGeom>
              <a:avLst/>
              <a:gdLst/>
              <a:ahLst/>
              <a:cxnLst/>
              <a:rect l="l" t="t" r="r" b="b"/>
              <a:pathLst>
                <a:path w="520065" h="3810">
                  <a:moveTo>
                    <a:pt x="0" y="3499"/>
                  </a:moveTo>
                  <a:lnTo>
                    <a:pt x="519748" y="0"/>
                  </a:lnTo>
                </a:path>
              </a:pathLst>
            </a:custGeom>
            <a:ln w="9524">
              <a:solidFill>
                <a:srgbClr val="7E7E7E"/>
              </a:solidFill>
            </a:ln>
          </p:spPr>
          <p:txBody>
            <a:bodyPr wrap="square" lIns="0" tIns="0" rIns="0" bIns="0" rtlCol="0"/>
            <a:lstStyle/>
            <a:p>
              <a:endParaRPr/>
            </a:p>
          </p:txBody>
        </p:sp>
        <p:sp>
          <p:nvSpPr>
            <p:cNvPr id="99" name="object 45"/>
            <p:cNvSpPr/>
            <p:nvPr/>
          </p:nvSpPr>
          <p:spPr>
            <a:xfrm>
              <a:off x="8183133" y="4847340"/>
              <a:ext cx="43815" cy="31750"/>
            </a:xfrm>
            <a:custGeom>
              <a:avLst/>
              <a:gdLst/>
              <a:ahLst/>
              <a:cxnLst/>
              <a:rect l="l" t="t" r="r" b="b"/>
              <a:pathLst>
                <a:path w="43815" h="31750">
                  <a:moveTo>
                    <a:pt x="224" y="31474"/>
                  </a:moveTo>
                  <a:lnTo>
                    <a:pt x="0" y="0"/>
                  </a:lnTo>
                  <a:lnTo>
                    <a:pt x="43324" y="15449"/>
                  </a:lnTo>
                  <a:lnTo>
                    <a:pt x="224" y="31474"/>
                  </a:lnTo>
                  <a:close/>
                </a:path>
              </a:pathLst>
            </a:custGeom>
            <a:solidFill>
              <a:srgbClr val="7E7E7E"/>
            </a:solidFill>
          </p:spPr>
          <p:txBody>
            <a:bodyPr wrap="square" lIns="0" tIns="0" rIns="0" bIns="0" rtlCol="0"/>
            <a:lstStyle/>
            <a:p>
              <a:endParaRPr/>
            </a:p>
          </p:txBody>
        </p:sp>
        <p:sp>
          <p:nvSpPr>
            <p:cNvPr id="100" name="object 46"/>
            <p:cNvSpPr/>
            <p:nvPr/>
          </p:nvSpPr>
          <p:spPr>
            <a:xfrm>
              <a:off x="8183133" y="4847340"/>
              <a:ext cx="43815" cy="31750"/>
            </a:xfrm>
            <a:custGeom>
              <a:avLst/>
              <a:gdLst/>
              <a:ahLst/>
              <a:cxnLst/>
              <a:rect l="l" t="t" r="r" b="b"/>
              <a:pathLst>
                <a:path w="43815" h="31750">
                  <a:moveTo>
                    <a:pt x="224" y="31474"/>
                  </a:moveTo>
                  <a:lnTo>
                    <a:pt x="43324" y="15449"/>
                  </a:lnTo>
                  <a:lnTo>
                    <a:pt x="0" y="0"/>
                  </a:lnTo>
                  <a:lnTo>
                    <a:pt x="224" y="31474"/>
                  </a:lnTo>
                  <a:close/>
                </a:path>
              </a:pathLst>
            </a:custGeom>
            <a:ln w="9524">
              <a:solidFill>
                <a:srgbClr val="7E7E7E"/>
              </a:solidFill>
            </a:ln>
          </p:spPr>
          <p:txBody>
            <a:bodyPr wrap="square" lIns="0" tIns="0" rIns="0" bIns="0" rtlCol="0"/>
            <a:lstStyle/>
            <a:p>
              <a:endParaRPr/>
            </a:p>
          </p:txBody>
        </p:sp>
        <p:sp>
          <p:nvSpPr>
            <p:cNvPr id="101" name="object 47"/>
            <p:cNvSpPr/>
            <p:nvPr/>
          </p:nvSpPr>
          <p:spPr>
            <a:xfrm>
              <a:off x="8499757" y="2468635"/>
              <a:ext cx="702310" cy="1574165"/>
            </a:xfrm>
            <a:custGeom>
              <a:avLst/>
              <a:gdLst/>
              <a:ahLst/>
              <a:cxnLst/>
              <a:rect l="l" t="t" r="r" b="b"/>
              <a:pathLst>
                <a:path w="702309" h="1574164">
                  <a:moveTo>
                    <a:pt x="0" y="1574106"/>
                  </a:moveTo>
                  <a:lnTo>
                    <a:pt x="0" y="787058"/>
                  </a:lnTo>
                  <a:lnTo>
                    <a:pt x="702298" y="787058"/>
                  </a:lnTo>
                  <a:lnTo>
                    <a:pt x="702298" y="0"/>
                  </a:lnTo>
                </a:path>
              </a:pathLst>
            </a:custGeom>
            <a:ln w="9524">
              <a:solidFill>
                <a:srgbClr val="7E7E7E"/>
              </a:solidFill>
            </a:ln>
          </p:spPr>
          <p:txBody>
            <a:bodyPr wrap="square" lIns="0" tIns="0" rIns="0" bIns="0" rtlCol="0"/>
            <a:lstStyle/>
            <a:p>
              <a:endParaRPr/>
            </a:p>
          </p:txBody>
        </p:sp>
        <p:sp>
          <p:nvSpPr>
            <p:cNvPr id="102" name="object 48"/>
            <p:cNvSpPr/>
            <p:nvPr/>
          </p:nvSpPr>
          <p:spPr>
            <a:xfrm>
              <a:off x="8484007" y="4042741"/>
              <a:ext cx="31750" cy="43815"/>
            </a:xfrm>
            <a:custGeom>
              <a:avLst/>
              <a:gdLst/>
              <a:ahLst/>
              <a:cxnLst/>
              <a:rect l="l" t="t" r="r" b="b"/>
              <a:pathLst>
                <a:path w="31750" h="43814">
                  <a:moveTo>
                    <a:pt x="15749" y="43224"/>
                  </a:moveTo>
                  <a:lnTo>
                    <a:pt x="0" y="0"/>
                  </a:lnTo>
                  <a:lnTo>
                    <a:pt x="31474" y="0"/>
                  </a:lnTo>
                  <a:lnTo>
                    <a:pt x="15749" y="43224"/>
                  </a:lnTo>
                  <a:close/>
                </a:path>
              </a:pathLst>
            </a:custGeom>
            <a:solidFill>
              <a:srgbClr val="7E7E7E"/>
            </a:solidFill>
          </p:spPr>
          <p:txBody>
            <a:bodyPr wrap="square" lIns="0" tIns="0" rIns="0" bIns="0" rtlCol="0"/>
            <a:lstStyle/>
            <a:p>
              <a:endParaRPr/>
            </a:p>
          </p:txBody>
        </p:sp>
        <p:sp>
          <p:nvSpPr>
            <p:cNvPr id="103" name="object 49"/>
            <p:cNvSpPr/>
            <p:nvPr/>
          </p:nvSpPr>
          <p:spPr>
            <a:xfrm>
              <a:off x="8484007" y="4042741"/>
              <a:ext cx="31750" cy="43815"/>
            </a:xfrm>
            <a:custGeom>
              <a:avLst/>
              <a:gdLst/>
              <a:ahLst/>
              <a:cxnLst/>
              <a:rect l="l" t="t" r="r" b="b"/>
              <a:pathLst>
                <a:path w="31750" h="43814">
                  <a:moveTo>
                    <a:pt x="0" y="0"/>
                  </a:moveTo>
                  <a:lnTo>
                    <a:pt x="15749" y="43224"/>
                  </a:lnTo>
                  <a:lnTo>
                    <a:pt x="31474" y="0"/>
                  </a:lnTo>
                  <a:lnTo>
                    <a:pt x="0" y="0"/>
                  </a:lnTo>
                  <a:close/>
                </a:path>
              </a:pathLst>
            </a:custGeom>
            <a:ln w="9524">
              <a:solidFill>
                <a:srgbClr val="7E7E7E"/>
              </a:solidFill>
            </a:ln>
          </p:spPr>
          <p:txBody>
            <a:bodyPr wrap="square" lIns="0" tIns="0" rIns="0" bIns="0" rtlCol="0"/>
            <a:lstStyle/>
            <a:p>
              <a:endParaRPr/>
            </a:p>
          </p:txBody>
        </p:sp>
        <p:sp>
          <p:nvSpPr>
            <p:cNvPr id="104" name="object 50"/>
            <p:cNvSpPr/>
            <p:nvPr/>
          </p:nvSpPr>
          <p:spPr>
            <a:xfrm>
              <a:off x="9186306" y="2425407"/>
              <a:ext cx="31750" cy="43815"/>
            </a:xfrm>
            <a:custGeom>
              <a:avLst/>
              <a:gdLst/>
              <a:ahLst/>
              <a:cxnLst/>
              <a:rect l="l" t="t" r="r" b="b"/>
              <a:pathLst>
                <a:path w="31750" h="43814">
                  <a:moveTo>
                    <a:pt x="31474" y="43227"/>
                  </a:moveTo>
                  <a:lnTo>
                    <a:pt x="0" y="43227"/>
                  </a:lnTo>
                  <a:lnTo>
                    <a:pt x="15749" y="0"/>
                  </a:lnTo>
                  <a:lnTo>
                    <a:pt x="31474" y="43227"/>
                  </a:lnTo>
                  <a:close/>
                </a:path>
              </a:pathLst>
            </a:custGeom>
            <a:solidFill>
              <a:srgbClr val="7E7E7E"/>
            </a:solidFill>
          </p:spPr>
          <p:txBody>
            <a:bodyPr wrap="square" lIns="0" tIns="0" rIns="0" bIns="0" rtlCol="0"/>
            <a:lstStyle/>
            <a:p>
              <a:endParaRPr/>
            </a:p>
          </p:txBody>
        </p:sp>
        <p:sp>
          <p:nvSpPr>
            <p:cNvPr id="105" name="object 51"/>
            <p:cNvSpPr/>
            <p:nvPr/>
          </p:nvSpPr>
          <p:spPr>
            <a:xfrm>
              <a:off x="9186306" y="2425407"/>
              <a:ext cx="31750" cy="43815"/>
            </a:xfrm>
            <a:custGeom>
              <a:avLst/>
              <a:gdLst/>
              <a:ahLst/>
              <a:cxnLst/>
              <a:rect l="l" t="t" r="r" b="b"/>
              <a:pathLst>
                <a:path w="31750" h="43814">
                  <a:moveTo>
                    <a:pt x="31474" y="43227"/>
                  </a:moveTo>
                  <a:lnTo>
                    <a:pt x="15749" y="0"/>
                  </a:lnTo>
                  <a:lnTo>
                    <a:pt x="0" y="43227"/>
                  </a:lnTo>
                  <a:lnTo>
                    <a:pt x="31474" y="43227"/>
                  </a:lnTo>
                  <a:close/>
                </a:path>
              </a:pathLst>
            </a:custGeom>
            <a:ln w="9524">
              <a:solidFill>
                <a:srgbClr val="7E7E7E"/>
              </a:solidFill>
            </a:ln>
          </p:spPr>
          <p:txBody>
            <a:bodyPr wrap="square" lIns="0" tIns="0" rIns="0" bIns="0" rtlCol="0"/>
            <a:lstStyle/>
            <a:p>
              <a:endParaRPr/>
            </a:p>
          </p:txBody>
        </p:sp>
      </p:grpSp>
      <p:sp>
        <p:nvSpPr>
          <p:cNvPr id="106" name="object 52"/>
          <p:cNvSpPr txBox="1"/>
          <p:nvPr/>
        </p:nvSpPr>
        <p:spPr>
          <a:xfrm>
            <a:off x="8039491" y="5676187"/>
            <a:ext cx="921385" cy="516890"/>
          </a:xfrm>
          <a:prstGeom prst="rect">
            <a:avLst/>
          </a:prstGeom>
        </p:spPr>
        <p:txBody>
          <a:bodyPr vert="horz" wrap="square" lIns="0" tIns="8890" rIns="0" bIns="0" rtlCol="0">
            <a:spAutoFit/>
          </a:bodyPr>
          <a:lstStyle/>
          <a:p>
            <a:pPr marL="12700" marR="5080" indent="121285">
              <a:lnSpc>
                <a:spcPct val="101600"/>
              </a:lnSpc>
              <a:spcBef>
                <a:spcPts val="70"/>
              </a:spcBef>
            </a:pPr>
            <a:r>
              <a:rPr sz="1600" spc="-5" dirty="0">
                <a:solidFill>
                  <a:srgbClr val="FFFFFF"/>
                </a:solidFill>
                <a:latin typeface="Lato"/>
                <a:cs typeface="Lato"/>
              </a:rPr>
              <a:t>Photon  </a:t>
            </a:r>
            <a:r>
              <a:rPr sz="1600" spc="5" dirty="0">
                <a:solidFill>
                  <a:srgbClr val="FFFFFF"/>
                </a:solidFill>
                <a:latin typeface="Lato"/>
                <a:cs typeface="Lato"/>
              </a:rPr>
              <a:t>Detectors</a:t>
            </a:r>
            <a:endParaRPr sz="1600">
              <a:latin typeface="Lato"/>
              <a:cs typeface="Lato"/>
            </a:endParaRPr>
          </a:p>
        </p:txBody>
      </p:sp>
      <p:grpSp>
        <p:nvGrpSpPr>
          <p:cNvPr id="107" name="object 53"/>
          <p:cNvGrpSpPr/>
          <p:nvPr/>
        </p:nvGrpSpPr>
        <p:grpSpPr>
          <a:xfrm>
            <a:off x="1451549" y="1551169"/>
            <a:ext cx="9842500" cy="3669665"/>
            <a:chOff x="1451549" y="1551169"/>
            <a:chExt cx="9842500" cy="3669665"/>
          </a:xfrm>
        </p:grpSpPr>
        <p:sp>
          <p:nvSpPr>
            <p:cNvPr id="108" name="object 54"/>
            <p:cNvSpPr/>
            <p:nvPr/>
          </p:nvSpPr>
          <p:spPr>
            <a:xfrm>
              <a:off x="9336106" y="4522666"/>
              <a:ext cx="1943735" cy="683895"/>
            </a:xfrm>
            <a:custGeom>
              <a:avLst/>
              <a:gdLst/>
              <a:ahLst/>
              <a:cxnLst/>
              <a:rect l="l" t="t" r="r" b="b"/>
              <a:pathLst>
                <a:path w="1943734" h="683895">
                  <a:moveTo>
                    <a:pt x="1867146" y="683698"/>
                  </a:moveTo>
                  <a:lnTo>
                    <a:pt x="76249" y="683698"/>
                  </a:lnTo>
                  <a:lnTo>
                    <a:pt x="46574" y="677708"/>
                  </a:lnTo>
                  <a:lnTo>
                    <a:pt x="22337" y="661373"/>
                  </a:lnTo>
                  <a:lnTo>
                    <a:pt x="5993" y="637144"/>
                  </a:lnTo>
                  <a:lnTo>
                    <a:pt x="0" y="607473"/>
                  </a:lnTo>
                  <a:lnTo>
                    <a:pt x="0" y="76249"/>
                  </a:lnTo>
                  <a:lnTo>
                    <a:pt x="5993" y="46574"/>
                  </a:lnTo>
                  <a:lnTo>
                    <a:pt x="22337" y="22337"/>
                  </a:lnTo>
                  <a:lnTo>
                    <a:pt x="46574" y="5993"/>
                  </a:lnTo>
                  <a:lnTo>
                    <a:pt x="76249" y="0"/>
                  </a:lnTo>
                  <a:lnTo>
                    <a:pt x="1867146" y="0"/>
                  </a:lnTo>
                  <a:lnTo>
                    <a:pt x="1909456" y="12824"/>
                  </a:lnTo>
                  <a:lnTo>
                    <a:pt x="1937596" y="47078"/>
                  </a:lnTo>
                  <a:lnTo>
                    <a:pt x="1943396" y="76249"/>
                  </a:lnTo>
                  <a:lnTo>
                    <a:pt x="1943396" y="607473"/>
                  </a:lnTo>
                  <a:lnTo>
                    <a:pt x="1937405" y="637144"/>
                  </a:lnTo>
                  <a:lnTo>
                    <a:pt x="1921068" y="661373"/>
                  </a:lnTo>
                  <a:lnTo>
                    <a:pt x="1896831" y="677708"/>
                  </a:lnTo>
                  <a:lnTo>
                    <a:pt x="1867146" y="683698"/>
                  </a:lnTo>
                  <a:close/>
                </a:path>
              </a:pathLst>
            </a:custGeom>
            <a:solidFill>
              <a:srgbClr val="000000"/>
            </a:solidFill>
          </p:spPr>
          <p:txBody>
            <a:bodyPr wrap="square" lIns="0" tIns="0" rIns="0" bIns="0" rtlCol="0"/>
            <a:lstStyle/>
            <a:p>
              <a:endParaRPr/>
            </a:p>
          </p:txBody>
        </p:sp>
        <p:sp>
          <p:nvSpPr>
            <p:cNvPr id="109" name="object 55"/>
            <p:cNvSpPr/>
            <p:nvPr/>
          </p:nvSpPr>
          <p:spPr>
            <a:xfrm>
              <a:off x="9336106" y="4522665"/>
              <a:ext cx="1943735" cy="683895"/>
            </a:xfrm>
            <a:custGeom>
              <a:avLst/>
              <a:gdLst/>
              <a:ahLst/>
              <a:cxnLst/>
              <a:rect l="l" t="t" r="r" b="b"/>
              <a:pathLst>
                <a:path w="1943734" h="683895">
                  <a:moveTo>
                    <a:pt x="0" y="76249"/>
                  </a:moveTo>
                  <a:lnTo>
                    <a:pt x="5993" y="46574"/>
                  </a:lnTo>
                  <a:lnTo>
                    <a:pt x="22337" y="22337"/>
                  </a:lnTo>
                  <a:lnTo>
                    <a:pt x="46574" y="5993"/>
                  </a:lnTo>
                  <a:lnTo>
                    <a:pt x="76249" y="0"/>
                  </a:lnTo>
                  <a:lnTo>
                    <a:pt x="1867146" y="0"/>
                  </a:lnTo>
                  <a:lnTo>
                    <a:pt x="1909456" y="12824"/>
                  </a:lnTo>
                  <a:lnTo>
                    <a:pt x="1937596" y="47078"/>
                  </a:lnTo>
                  <a:lnTo>
                    <a:pt x="1943396" y="76249"/>
                  </a:lnTo>
                  <a:lnTo>
                    <a:pt x="1943396" y="607473"/>
                  </a:lnTo>
                  <a:lnTo>
                    <a:pt x="1937405" y="637144"/>
                  </a:lnTo>
                  <a:lnTo>
                    <a:pt x="1921068" y="661373"/>
                  </a:lnTo>
                  <a:lnTo>
                    <a:pt x="1896831" y="677708"/>
                  </a:lnTo>
                  <a:lnTo>
                    <a:pt x="1867146" y="683698"/>
                  </a:lnTo>
                  <a:lnTo>
                    <a:pt x="76249" y="683698"/>
                  </a:lnTo>
                  <a:lnTo>
                    <a:pt x="46574" y="677708"/>
                  </a:lnTo>
                  <a:lnTo>
                    <a:pt x="22337" y="661373"/>
                  </a:lnTo>
                  <a:lnTo>
                    <a:pt x="5993" y="637144"/>
                  </a:lnTo>
                  <a:lnTo>
                    <a:pt x="0" y="607473"/>
                  </a:lnTo>
                  <a:lnTo>
                    <a:pt x="0" y="76249"/>
                  </a:lnTo>
                  <a:close/>
                </a:path>
              </a:pathLst>
            </a:custGeom>
            <a:ln w="28574">
              <a:solidFill>
                <a:srgbClr val="6EB8C4"/>
              </a:solidFill>
            </a:ln>
          </p:spPr>
          <p:txBody>
            <a:bodyPr wrap="square" lIns="0" tIns="0" rIns="0" bIns="0" rtlCol="0"/>
            <a:lstStyle/>
            <a:p>
              <a:endParaRPr/>
            </a:p>
          </p:txBody>
        </p:sp>
        <p:sp>
          <p:nvSpPr>
            <p:cNvPr id="110" name="object 56"/>
            <p:cNvSpPr/>
            <p:nvPr/>
          </p:nvSpPr>
          <p:spPr>
            <a:xfrm>
              <a:off x="9278956" y="4848865"/>
              <a:ext cx="43815" cy="31750"/>
            </a:xfrm>
            <a:custGeom>
              <a:avLst/>
              <a:gdLst/>
              <a:ahLst/>
              <a:cxnLst/>
              <a:rect l="l" t="t" r="r" b="b"/>
              <a:pathLst>
                <a:path w="43815" h="31750">
                  <a:moveTo>
                    <a:pt x="0" y="31449"/>
                  </a:moveTo>
                  <a:lnTo>
                    <a:pt x="0" y="0"/>
                  </a:lnTo>
                  <a:lnTo>
                    <a:pt x="43224" y="15724"/>
                  </a:lnTo>
                  <a:lnTo>
                    <a:pt x="0" y="31449"/>
                  </a:lnTo>
                  <a:close/>
                </a:path>
              </a:pathLst>
            </a:custGeom>
            <a:solidFill>
              <a:srgbClr val="7E7E7E"/>
            </a:solidFill>
          </p:spPr>
          <p:txBody>
            <a:bodyPr wrap="square" lIns="0" tIns="0" rIns="0" bIns="0" rtlCol="0"/>
            <a:lstStyle/>
            <a:p>
              <a:endParaRPr/>
            </a:p>
          </p:txBody>
        </p:sp>
        <p:sp>
          <p:nvSpPr>
            <p:cNvPr id="111" name="object 57"/>
            <p:cNvSpPr/>
            <p:nvPr/>
          </p:nvSpPr>
          <p:spPr>
            <a:xfrm>
              <a:off x="9278956" y="4848865"/>
              <a:ext cx="43815" cy="31750"/>
            </a:xfrm>
            <a:custGeom>
              <a:avLst/>
              <a:gdLst/>
              <a:ahLst/>
              <a:cxnLst/>
              <a:rect l="l" t="t" r="r" b="b"/>
              <a:pathLst>
                <a:path w="43815" h="31750">
                  <a:moveTo>
                    <a:pt x="0" y="31449"/>
                  </a:moveTo>
                  <a:lnTo>
                    <a:pt x="43224" y="15724"/>
                  </a:lnTo>
                  <a:lnTo>
                    <a:pt x="0" y="0"/>
                  </a:lnTo>
                  <a:lnTo>
                    <a:pt x="0" y="31449"/>
                  </a:lnTo>
                  <a:close/>
                </a:path>
              </a:pathLst>
            </a:custGeom>
            <a:ln w="9524">
              <a:solidFill>
                <a:srgbClr val="7E7E7E"/>
              </a:solidFill>
            </a:ln>
          </p:spPr>
          <p:txBody>
            <a:bodyPr wrap="square" lIns="0" tIns="0" rIns="0" bIns="0" rtlCol="0"/>
            <a:lstStyle/>
            <a:p>
              <a:endParaRPr/>
            </a:p>
          </p:txBody>
        </p:sp>
        <p:sp>
          <p:nvSpPr>
            <p:cNvPr id="112" name="object 58"/>
            <p:cNvSpPr/>
            <p:nvPr/>
          </p:nvSpPr>
          <p:spPr>
            <a:xfrm>
              <a:off x="9202006" y="2468730"/>
              <a:ext cx="1106170" cy="1997075"/>
            </a:xfrm>
            <a:custGeom>
              <a:avLst/>
              <a:gdLst/>
              <a:ahLst/>
              <a:cxnLst/>
              <a:rect l="l" t="t" r="r" b="b"/>
              <a:pathLst>
                <a:path w="1106170" h="1997075">
                  <a:moveTo>
                    <a:pt x="1105797" y="1996785"/>
                  </a:moveTo>
                  <a:lnTo>
                    <a:pt x="1105797" y="998387"/>
                  </a:lnTo>
                  <a:lnTo>
                    <a:pt x="0" y="998387"/>
                  </a:lnTo>
                  <a:lnTo>
                    <a:pt x="0" y="0"/>
                  </a:lnTo>
                </a:path>
              </a:pathLst>
            </a:custGeom>
            <a:ln w="9524">
              <a:solidFill>
                <a:srgbClr val="7E7E7E"/>
              </a:solidFill>
            </a:ln>
          </p:spPr>
          <p:txBody>
            <a:bodyPr wrap="square" lIns="0" tIns="0" rIns="0" bIns="0" rtlCol="0"/>
            <a:lstStyle/>
            <a:p>
              <a:endParaRPr/>
            </a:p>
          </p:txBody>
        </p:sp>
        <p:sp>
          <p:nvSpPr>
            <p:cNvPr id="113" name="object 59"/>
            <p:cNvSpPr/>
            <p:nvPr/>
          </p:nvSpPr>
          <p:spPr>
            <a:xfrm>
              <a:off x="10292078" y="4465516"/>
              <a:ext cx="31750" cy="43815"/>
            </a:xfrm>
            <a:custGeom>
              <a:avLst/>
              <a:gdLst/>
              <a:ahLst/>
              <a:cxnLst/>
              <a:rect l="l" t="t" r="r" b="b"/>
              <a:pathLst>
                <a:path w="31750" h="43814">
                  <a:moveTo>
                    <a:pt x="15724" y="43224"/>
                  </a:moveTo>
                  <a:lnTo>
                    <a:pt x="0" y="0"/>
                  </a:lnTo>
                  <a:lnTo>
                    <a:pt x="31474" y="0"/>
                  </a:lnTo>
                  <a:lnTo>
                    <a:pt x="15724" y="43224"/>
                  </a:lnTo>
                  <a:close/>
                </a:path>
              </a:pathLst>
            </a:custGeom>
            <a:solidFill>
              <a:srgbClr val="7E7E7E"/>
            </a:solidFill>
          </p:spPr>
          <p:txBody>
            <a:bodyPr wrap="square" lIns="0" tIns="0" rIns="0" bIns="0" rtlCol="0"/>
            <a:lstStyle/>
            <a:p>
              <a:endParaRPr/>
            </a:p>
          </p:txBody>
        </p:sp>
        <p:sp>
          <p:nvSpPr>
            <p:cNvPr id="114" name="object 60"/>
            <p:cNvSpPr/>
            <p:nvPr/>
          </p:nvSpPr>
          <p:spPr>
            <a:xfrm>
              <a:off x="10292078" y="4465516"/>
              <a:ext cx="31750" cy="43815"/>
            </a:xfrm>
            <a:custGeom>
              <a:avLst/>
              <a:gdLst/>
              <a:ahLst/>
              <a:cxnLst/>
              <a:rect l="l" t="t" r="r" b="b"/>
              <a:pathLst>
                <a:path w="31750" h="43814">
                  <a:moveTo>
                    <a:pt x="0" y="0"/>
                  </a:moveTo>
                  <a:lnTo>
                    <a:pt x="15724" y="43224"/>
                  </a:lnTo>
                  <a:lnTo>
                    <a:pt x="31474" y="0"/>
                  </a:lnTo>
                  <a:lnTo>
                    <a:pt x="0" y="0"/>
                  </a:lnTo>
                  <a:close/>
                </a:path>
              </a:pathLst>
            </a:custGeom>
            <a:ln w="9524">
              <a:solidFill>
                <a:srgbClr val="7E7E7E"/>
              </a:solidFill>
            </a:ln>
          </p:spPr>
          <p:txBody>
            <a:bodyPr wrap="square" lIns="0" tIns="0" rIns="0" bIns="0" rtlCol="0"/>
            <a:lstStyle/>
            <a:p>
              <a:endParaRPr/>
            </a:p>
          </p:txBody>
        </p:sp>
        <p:sp>
          <p:nvSpPr>
            <p:cNvPr id="115" name="object 61"/>
            <p:cNvSpPr/>
            <p:nvPr/>
          </p:nvSpPr>
          <p:spPr>
            <a:xfrm>
              <a:off x="9186281" y="2425505"/>
              <a:ext cx="31750" cy="43815"/>
            </a:xfrm>
            <a:custGeom>
              <a:avLst/>
              <a:gdLst/>
              <a:ahLst/>
              <a:cxnLst/>
              <a:rect l="l" t="t" r="r" b="b"/>
              <a:pathLst>
                <a:path w="31750" h="43814">
                  <a:moveTo>
                    <a:pt x="31474" y="43224"/>
                  </a:moveTo>
                  <a:lnTo>
                    <a:pt x="0" y="43224"/>
                  </a:lnTo>
                  <a:lnTo>
                    <a:pt x="15724" y="0"/>
                  </a:lnTo>
                  <a:lnTo>
                    <a:pt x="31474" y="43224"/>
                  </a:lnTo>
                  <a:close/>
                </a:path>
              </a:pathLst>
            </a:custGeom>
            <a:solidFill>
              <a:srgbClr val="7E7E7E"/>
            </a:solidFill>
          </p:spPr>
          <p:txBody>
            <a:bodyPr wrap="square" lIns="0" tIns="0" rIns="0" bIns="0" rtlCol="0"/>
            <a:lstStyle/>
            <a:p>
              <a:endParaRPr/>
            </a:p>
          </p:txBody>
        </p:sp>
        <p:sp>
          <p:nvSpPr>
            <p:cNvPr id="116" name="object 62"/>
            <p:cNvSpPr/>
            <p:nvPr/>
          </p:nvSpPr>
          <p:spPr>
            <a:xfrm>
              <a:off x="9186281" y="2425505"/>
              <a:ext cx="31750" cy="43815"/>
            </a:xfrm>
            <a:custGeom>
              <a:avLst/>
              <a:gdLst/>
              <a:ahLst/>
              <a:cxnLst/>
              <a:rect l="l" t="t" r="r" b="b"/>
              <a:pathLst>
                <a:path w="31750" h="43814">
                  <a:moveTo>
                    <a:pt x="31474" y="43224"/>
                  </a:moveTo>
                  <a:lnTo>
                    <a:pt x="15724" y="0"/>
                  </a:lnTo>
                  <a:lnTo>
                    <a:pt x="0" y="43224"/>
                  </a:lnTo>
                  <a:lnTo>
                    <a:pt x="31474" y="43224"/>
                  </a:lnTo>
                  <a:close/>
                </a:path>
              </a:pathLst>
            </a:custGeom>
            <a:ln w="9524">
              <a:solidFill>
                <a:srgbClr val="7E7E7E"/>
              </a:solidFill>
            </a:ln>
          </p:spPr>
          <p:txBody>
            <a:bodyPr wrap="square" lIns="0" tIns="0" rIns="0" bIns="0" rtlCol="0"/>
            <a:lstStyle/>
            <a:p>
              <a:endParaRPr/>
            </a:p>
          </p:txBody>
        </p:sp>
        <p:sp>
          <p:nvSpPr>
            <p:cNvPr id="117" name="object 63"/>
            <p:cNvSpPr/>
            <p:nvPr/>
          </p:nvSpPr>
          <p:spPr>
            <a:xfrm>
              <a:off x="1457899" y="1557519"/>
              <a:ext cx="294640" cy="294640"/>
            </a:xfrm>
            <a:custGeom>
              <a:avLst/>
              <a:gdLst/>
              <a:ahLst/>
              <a:cxnLst/>
              <a:rect l="l" t="t" r="r" b="b"/>
              <a:pathLst>
                <a:path w="294639" h="294639">
                  <a:moveTo>
                    <a:pt x="147149" y="294299"/>
                  </a:moveTo>
                  <a:lnTo>
                    <a:pt x="100639" y="286797"/>
                  </a:lnTo>
                  <a:lnTo>
                    <a:pt x="60245" y="265907"/>
                  </a:lnTo>
                  <a:lnTo>
                    <a:pt x="28391" y="234053"/>
                  </a:lnTo>
                  <a:lnTo>
                    <a:pt x="7501" y="193659"/>
                  </a:lnTo>
                  <a:lnTo>
                    <a:pt x="0" y="147149"/>
                  </a:lnTo>
                  <a:lnTo>
                    <a:pt x="7501" y="100638"/>
                  </a:lnTo>
                  <a:lnTo>
                    <a:pt x="28391" y="60244"/>
                  </a:lnTo>
                  <a:lnTo>
                    <a:pt x="60245" y="28390"/>
                  </a:lnTo>
                  <a:lnTo>
                    <a:pt x="100639" y="7501"/>
                  </a:lnTo>
                  <a:lnTo>
                    <a:pt x="147149" y="0"/>
                  </a:lnTo>
                  <a:lnTo>
                    <a:pt x="175991" y="2853"/>
                  </a:lnTo>
                  <a:lnTo>
                    <a:pt x="228789" y="24721"/>
                  </a:lnTo>
                  <a:lnTo>
                    <a:pt x="269577" y="65510"/>
                  </a:lnTo>
                  <a:lnTo>
                    <a:pt x="291445" y="118307"/>
                  </a:lnTo>
                  <a:lnTo>
                    <a:pt x="294299" y="147149"/>
                  </a:lnTo>
                  <a:lnTo>
                    <a:pt x="286797" y="193659"/>
                  </a:lnTo>
                  <a:lnTo>
                    <a:pt x="265908" y="234053"/>
                  </a:lnTo>
                  <a:lnTo>
                    <a:pt x="234054" y="265907"/>
                  </a:lnTo>
                  <a:lnTo>
                    <a:pt x="193660" y="286797"/>
                  </a:lnTo>
                  <a:lnTo>
                    <a:pt x="147149" y="294299"/>
                  </a:lnTo>
                  <a:close/>
                </a:path>
              </a:pathLst>
            </a:custGeom>
            <a:solidFill>
              <a:srgbClr val="6EB8C4"/>
            </a:solidFill>
          </p:spPr>
          <p:txBody>
            <a:bodyPr wrap="square" lIns="0" tIns="0" rIns="0" bIns="0" rtlCol="0"/>
            <a:lstStyle/>
            <a:p>
              <a:endParaRPr/>
            </a:p>
          </p:txBody>
        </p:sp>
        <p:sp>
          <p:nvSpPr>
            <p:cNvPr id="118" name="object 64"/>
            <p:cNvSpPr/>
            <p:nvPr/>
          </p:nvSpPr>
          <p:spPr>
            <a:xfrm>
              <a:off x="1457899" y="1557519"/>
              <a:ext cx="294640" cy="294640"/>
            </a:xfrm>
            <a:custGeom>
              <a:avLst/>
              <a:gdLst/>
              <a:ahLst/>
              <a:cxnLst/>
              <a:rect l="l" t="t" r="r" b="b"/>
              <a:pathLst>
                <a:path w="294639" h="294639">
                  <a:moveTo>
                    <a:pt x="0" y="147149"/>
                  </a:moveTo>
                  <a:lnTo>
                    <a:pt x="7501" y="100638"/>
                  </a:lnTo>
                  <a:lnTo>
                    <a:pt x="28391" y="60244"/>
                  </a:lnTo>
                  <a:lnTo>
                    <a:pt x="60245" y="28390"/>
                  </a:lnTo>
                  <a:lnTo>
                    <a:pt x="100639" y="7501"/>
                  </a:lnTo>
                  <a:lnTo>
                    <a:pt x="147149" y="0"/>
                  </a:lnTo>
                  <a:lnTo>
                    <a:pt x="203462" y="11200"/>
                  </a:lnTo>
                  <a:lnTo>
                    <a:pt x="251201" y="43097"/>
                  </a:lnTo>
                  <a:lnTo>
                    <a:pt x="283098" y="90837"/>
                  </a:lnTo>
                  <a:lnTo>
                    <a:pt x="294299" y="147149"/>
                  </a:lnTo>
                  <a:lnTo>
                    <a:pt x="286797" y="193659"/>
                  </a:lnTo>
                  <a:lnTo>
                    <a:pt x="265908" y="234053"/>
                  </a:lnTo>
                  <a:lnTo>
                    <a:pt x="234054" y="265907"/>
                  </a:lnTo>
                  <a:lnTo>
                    <a:pt x="193660" y="286797"/>
                  </a:lnTo>
                  <a:lnTo>
                    <a:pt x="147149" y="294299"/>
                  </a:lnTo>
                  <a:lnTo>
                    <a:pt x="100639" y="286797"/>
                  </a:lnTo>
                  <a:lnTo>
                    <a:pt x="60245" y="265907"/>
                  </a:lnTo>
                  <a:lnTo>
                    <a:pt x="28391" y="234053"/>
                  </a:lnTo>
                  <a:lnTo>
                    <a:pt x="7501" y="193659"/>
                  </a:lnTo>
                  <a:lnTo>
                    <a:pt x="0" y="147149"/>
                  </a:lnTo>
                  <a:close/>
                </a:path>
              </a:pathLst>
            </a:custGeom>
            <a:ln w="12699">
              <a:solidFill>
                <a:srgbClr val="6EB8C4"/>
              </a:solidFill>
            </a:ln>
          </p:spPr>
          <p:txBody>
            <a:bodyPr wrap="square" lIns="0" tIns="0" rIns="0" bIns="0" rtlCol="0"/>
            <a:lstStyle/>
            <a:p>
              <a:endParaRPr/>
            </a:p>
          </p:txBody>
        </p:sp>
      </p:grpSp>
      <p:sp>
        <p:nvSpPr>
          <p:cNvPr id="119" name="object 65"/>
          <p:cNvSpPr txBox="1"/>
          <p:nvPr/>
        </p:nvSpPr>
        <p:spPr>
          <a:xfrm>
            <a:off x="1540821" y="1580079"/>
            <a:ext cx="1289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Lato"/>
                <a:cs typeface="Lato"/>
              </a:rPr>
              <a:t>1</a:t>
            </a:r>
            <a:endParaRPr sz="1400">
              <a:latin typeface="Lato"/>
              <a:cs typeface="Lato"/>
            </a:endParaRPr>
          </a:p>
        </p:txBody>
      </p:sp>
      <p:grpSp>
        <p:nvGrpSpPr>
          <p:cNvPr id="120" name="object 66"/>
          <p:cNvGrpSpPr/>
          <p:nvPr/>
        </p:nvGrpSpPr>
        <p:grpSpPr>
          <a:xfrm>
            <a:off x="7090910" y="1606014"/>
            <a:ext cx="307340" cy="307340"/>
            <a:chOff x="7090910" y="1606014"/>
            <a:chExt cx="307340" cy="307340"/>
          </a:xfrm>
        </p:grpSpPr>
        <p:sp>
          <p:nvSpPr>
            <p:cNvPr id="121" name="object 67"/>
            <p:cNvSpPr/>
            <p:nvPr/>
          </p:nvSpPr>
          <p:spPr>
            <a:xfrm>
              <a:off x="7097260" y="1612364"/>
              <a:ext cx="294640" cy="294640"/>
            </a:xfrm>
            <a:custGeom>
              <a:avLst/>
              <a:gdLst/>
              <a:ahLst/>
              <a:cxnLst/>
              <a:rect l="l" t="t" r="r" b="b"/>
              <a:pathLst>
                <a:path w="294640" h="294639">
                  <a:moveTo>
                    <a:pt x="147149" y="294299"/>
                  </a:moveTo>
                  <a:lnTo>
                    <a:pt x="100636" y="286797"/>
                  </a:lnTo>
                  <a:lnTo>
                    <a:pt x="60242" y="265907"/>
                  </a:lnTo>
                  <a:lnTo>
                    <a:pt x="28389" y="234053"/>
                  </a:lnTo>
                  <a:lnTo>
                    <a:pt x="7501" y="193659"/>
                  </a:lnTo>
                  <a:lnTo>
                    <a:pt x="0" y="147149"/>
                  </a:lnTo>
                  <a:lnTo>
                    <a:pt x="7501" y="100638"/>
                  </a:lnTo>
                  <a:lnTo>
                    <a:pt x="28389" y="60244"/>
                  </a:lnTo>
                  <a:lnTo>
                    <a:pt x="60242" y="28390"/>
                  </a:lnTo>
                  <a:lnTo>
                    <a:pt x="100636" y="7501"/>
                  </a:lnTo>
                  <a:lnTo>
                    <a:pt x="147149" y="0"/>
                  </a:lnTo>
                  <a:lnTo>
                    <a:pt x="175989" y="2853"/>
                  </a:lnTo>
                  <a:lnTo>
                    <a:pt x="228785" y="24722"/>
                  </a:lnTo>
                  <a:lnTo>
                    <a:pt x="269577" y="65511"/>
                  </a:lnTo>
                  <a:lnTo>
                    <a:pt x="291446" y="118307"/>
                  </a:lnTo>
                  <a:lnTo>
                    <a:pt x="294299" y="147149"/>
                  </a:lnTo>
                  <a:lnTo>
                    <a:pt x="286798" y="193659"/>
                  </a:lnTo>
                  <a:lnTo>
                    <a:pt x="265909" y="234053"/>
                  </a:lnTo>
                  <a:lnTo>
                    <a:pt x="234057" y="265907"/>
                  </a:lnTo>
                  <a:lnTo>
                    <a:pt x="193662" y="286797"/>
                  </a:lnTo>
                  <a:lnTo>
                    <a:pt x="147149" y="294299"/>
                  </a:lnTo>
                  <a:close/>
                </a:path>
              </a:pathLst>
            </a:custGeom>
            <a:solidFill>
              <a:srgbClr val="6EB8C4"/>
            </a:solidFill>
          </p:spPr>
          <p:txBody>
            <a:bodyPr wrap="square" lIns="0" tIns="0" rIns="0" bIns="0" rtlCol="0"/>
            <a:lstStyle/>
            <a:p>
              <a:endParaRPr/>
            </a:p>
          </p:txBody>
        </p:sp>
        <p:sp>
          <p:nvSpPr>
            <p:cNvPr id="122" name="object 68"/>
            <p:cNvSpPr/>
            <p:nvPr/>
          </p:nvSpPr>
          <p:spPr>
            <a:xfrm>
              <a:off x="7097260" y="1612364"/>
              <a:ext cx="294640" cy="294640"/>
            </a:xfrm>
            <a:custGeom>
              <a:avLst/>
              <a:gdLst/>
              <a:ahLst/>
              <a:cxnLst/>
              <a:rect l="l" t="t" r="r" b="b"/>
              <a:pathLst>
                <a:path w="294640" h="294639">
                  <a:moveTo>
                    <a:pt x="0" y="147149"/>
                  </a:moveTo>
                  <a:lnTo>
                    <a:pt x="7501" y="100638"/>
                  </a:lnTo>
                  <a:lnTo>
                    <a:pt x="28389" y="60244"/>
                  </a:lnTo>
                  <a:lnTo>
                    <a:pt x="60242" y="28390"/>
                  </a:lnTo>
                  <a:lnTo>
                    <a:pt x="100636" y="7501"/>
                  </a:lnTo>
                  <a:lnTo>
                    <a:pt x="147149" y="0"/>
                  </a:lnTo>
                  <a:lnTo>
                    <a:pt x="203458" y="11200"/>
                  </a:lnTo>
                  <a:lnTo>
                    <a:pt x="251199" y="43099"/>
                  </a:lnTo>
                  <a:lnTo>
                    <a:pt x="283099" y="90837"/>
                  </a:lnTo>
                  <a:lnTo>
                    <a:pt x="294299" y="147149"/>
                  </a:lnTo>
                  <a:lnTo>
                    <a:pt x="286798" y="193659"/>
                  </a:lnTo>
                  <a:lnTo>
                    <a:pt x="265909" y="234053"/>
                  </a:lnTo>
                  <a:lnTo>
                    <a:pt x="234057" y="265907"/>
                  </a:lnTo>
                  <a:lnTo>
                    <a:pt x="193662" y="286797"/>
                  </a:lnTo>
                  <a:lnTo>
                    <a:pt x="147149" y="294299"/>
                  </a:lnTo>
                  <a:lnTo>
                    <a:pt x="100636" y="286797"/>
                  </a:lnTo>
                  <a:lnTo>
                    <a:pt x="60242" y="265907"/>
                  </a:lnTo>
                  <a:lnTo>
                    <a:pt x="28389" y="234053"/>
                  </a:lnTo>
                  <a:lnTo>
                    <a:pt x="7501" y="193659"/>
                  </a:lnTo>
                  <a:lnTo>
                    <a:pt x="0" y="147149"/>
                  </a:lnTo>
                  <a:close/>
                </a:path>
              </a:pathLst>
            </a:custGeom>
            <a:ln w="12699">
              <a:solidFill>
                <a:srgbClr val="6EB8C4"/>
              </a:solidFill>
            </a:ln>
          </p:spPr>
          <p:txBody>
            <a:bodyPr wrap="square" lIns="0" tIns="0" rIns="0" bIns="0" rtlCol="0"/>
            <a:lstStyle/>
            <a:p>
              <a:endParaRPr/>
            </a:p>
          </p:txBody>
        </p:sp>
      </p:grpSp>
      <p:sp>
        <p:nvSpPr>
          <p:cNvPr id="123" name="object 69"/>
          <p:cNvSpPr txBox="1"/>
          <p:nvPr/>
        </p:nvSpPr>
        <p:spPr>
          <a:xfrm>
            <a:off x="7180181" y="1634924"/>
            <a:ext cx="1289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Lato"/>
                <a:cs typeface="Lato"/>
              </a:rPr>
              <a:t>2</a:t>
            </a:r>
            <a:endParaRPr sz="1400">
              <a:latin typeface="Lato"/>
              <a:cs typeface="Lato"/>
            </a:endParaRPr>
          </a:p>
        </p:txBody>
      </p:sp>
      <p:grpSp>
        <p:nvGrpSpPr>
          <p:cNvPr id="124" name="object 70"/>
          <p:cNvGrpSpPr/>
          <p:nvPr/>
        </p:nvGrpSpPr>
        <p:grpSpPr>
          <a:xfrm>
            <a:off x="3483292" y="2701919"/>
            <a:ext cx="307340" cy="307340"/>
            <a:chOff x="3483292" y="2701919"/>
            <a:chExt cx="307340" cy="307340"/>
          </a:xfrm>
        </p:grpSpPr>
        <p:sp>
          <p:nvSpPr>
            <p:cNvPr id="125" name="object 71"/>
            <p:cNvSpPr/>
            <p:nvPr/>
          </p:nvSpPr>
          <p:spPr>
            <a:xfrm>
              <a:off x="3489642" y="2708269"/>
              <a:ext cx="294640" cy="294640"/>
            </a:xfrm>
            <a:custGeom>
              <a:avLst/>
              <a:gdLst/>
              <a:ahLst/>
              <a:cxnLst/>
              <a:rect l="l" t="t" r="r" b="b"/>
              <a:pathLst>
                <a:path w="294639" h="294639">
                  <a:moveTo>
                    <a:pt x="147149" y="294299"/>
                  </a:moveTo>
                  <a:lnTo>
                    <a:pt x="100636" y="286798"/>
                  </a:lnTo>
                  <a:lnTo>
                    <a:pt x="60242" y="265909"/>
                  </a:lnTo>
                  <a:lnTo>
                    <a:pt x="28389" y="234057"/>
                  </a:lnTo>
                  <a:lnTo>
                    <a:pt x="7501" y="193662"/>
                  </a:lnTo>
                  <a:lnTo>
                    <a:pt x="0" y="147149"/>
                  </a:lnTo>
                  <a:lnTo>
                    <a:pt x="7501" y="100646"/>
                  </a:lnTo>
                  <a:lnTo>
                    <a:pt x="28389" y="60253"/>
                  </a:lnTo>
                  <a:lnTo>
                    <a:pt x="60242" y="28396"/>
                  </a:lnTo>
                  <a:lnTo>
                    <a:pt x="100636" y="7503"/>
                  </a:lnTo>
                  <a:lnTo>
                    <a:pt x="147149" y="0"/>
                  </a:lnTo>
                  <a:lnTo>
                    <a:pt x="175989" y="2853"/>
                  </a:lnTo>
                  <a:lnTo>
                    <a:pt x="228785" y="24721"/>
                  </a:lnTo>
                  <a:lnTo>
                    <a:pt x="269577" y="65513"/>
                  </a:lnTo>
                  <a:lnTo>
                    <a:pt x="291446" y="118309"/>
                  </a:lnTo>
                  <a:lnTo>
                    <a:pt x="294299" y="147149"/>
                  </a:lnTo>
                  <a:lnTo>
                    <a:pt x="286798" y="193662"/>
                  </a:lnTo>
                  <a:lnTo>
                    <a:pt x="265909" y="234057"/>
                  </a:lnTo>
                  <a:lnTo>
                    <a:pt x="234057" y="265909"/>
                  </a:lnTo>
                  <a:lnTo>
                    <a:pt x="193662" y="286798"/>
                  </a:lnTo>
                  <a:lnTo>
                    <a:pt x="147149" y="294299"/>
                  </a:lnTo>
                  <a:close/>
                </a:path>
              </a:pathLst>
            </a:custGeom>
            <a:solidFill>
              <a:srgbClr val="6EB8C4"/>
            </a:solidFill>
          </p:spPr>
          <p:txBody>
            <a:bodyPr wrap="square" lIns="0" tIns="0" rIns="0" bIns="0" rtlCol="0"/>
            <a:lstStyle/>
            <a:p>
              <a:endParaRPr/>
            </a:p>
          </p:txBody>
        </p:sp>
        <p:sp>
          <p:nvSpPr>
            <p:cNvPr id="126" name="object 72"/>
            <p:cNvSpPr/>
            <p:nvPr/>
          </p:nvSpPr>
          <p:spPr>
            <a:xfrm>
              <a:off x="3489642" y="2708269"/>
              <a:ext cx="294640" cy="294640"/>
            </a:xfrm>
            <a:custGeom>
              <a:avLst/>
              <a:gdLst/>
              <a:ahLst/>
              <a:cxnLst/>
              <a:rect l="l" t="t" r="r" b="b"/>
              <a:pathLst>
                <a:path w="294639" h="294639">
                  <a:moveTo>
                    <a:pt x="0" y="147149"/>
                  </a:moveTo>
                  <a:lnTo>
                    <a:pt x="7501" y="100646"/>
                  </a:lnTo>
                  <a:lnTo>
                    <a:pt x="28389" y="60253"/>
                  </a:lnTo>
                  <a:lnTo>
                    <a:pt x="60242" y="28396"/>
                  </a:lnTo>
                  <a:lnTo>
                    <a:pt x="100636" y="7503"/>
                  </a:lnTo>
                  <a:lnTo>
                    <a:pt x="147149" y="0"/>
                  </a:lnTo>
                  <a:lnTo>
                    <a:pt x="203458" y="11199"/>
                  </a:lnTo>
                  <a:lnTo>
                    <a:pt x="251199" y="43099"/>
                  </a:lnTo>
                  <a:lnTo>
                    <a:pt x="283099" y="90840"/>
                  </a:lnTo>
                  <a:lnTo>
                    <a:pt x="294299" y="147149"/>
                  </a:lnTo>
                  <a:lnTo>
                    <a:pt x="286798" y="193662"/>
                  </a:lnTo>
                  <a:lnTo>
                    <a:pt x="265909" y="234057"/>
                  </a:lnTo>
                  <a:lnTo>
                    <a:pt x="234057" y="265909"/>
                  </a:lnTo>
                  <a:lnTo>
                    <a:pt x="193662" y="286798"/>
                  </a:lnTo>
                  <a:lnTo>
                    <a:pt x="147149" y="294299"/>
                  </a:lnTo>
                  <a:lnTo>
                    <a:pt x="100636" y="286798"/>
                  </a:lnTo>
                  <a:lnTo>
                    <a:pt x="60242" y="265909"/>
                  </a:lnTo>
                  <a:lnTo>
                    <a:pt x="28389" y="234057"/>
                  </a:lnTo>
                  <a:lnTo>
                    <a:pt x="7501" y="193662"/>
                  </a:lnTo>
                  <a:lnTo>
                    <a:pt x="0" y="147149"/>
                  </a:lnTo>
                  <a:close/>
                </a:path>
              </a:pathLst>
            </a:custGeom>
            <a:ln w="12699">
              <a:solidFill>
                <a:srgbClr val="6EB8C4"/>
              </a:solidFill>
            </a:ln>
          </p:spPr>
          <p:txBody>
            <a:bodyPr wrap="square" lIns="0" tIns="0" rIns="0" bIns="0" rtlCol="0"/>
            <a:lstStyle/>
            <a:p>
              <a:endParaRPr/>
            </a:p>
          </p:txBody>
        </p:sp>
      </p:grpSp>
      <p:sp>
        <p:nvSpPr>
          <p:cNvPr id="127" name="object 73"/>
          <p:cNvSpPr txBox="1"/>
          <p:nvPr/>
        </p:nvSpPr>
        <p:spPr>
          <a:xfrm>
            <a:off x="3572556" y="2730840"/>
            <a:ext cx="1289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Lato"/>
                <a:cs typeface="Lato"/>
              </a:rPr>
              <a:t>3</a:t>
            </a:r>
            <a:endParaRPr sz="1400">
              <a:latin typeface="Lato"/>
              <a:cs typeface="Lato"/>
            </a:endParaRPr>
          </a:p>
        </p:txBody>
      </p:sp>
      <p:grpSp>
        <p:nvGrpSpPr>
          <p:cNvPr id="128" name="object 74"/>
          <p:cNvGrpSpPr/>
          <p:nvPr/>
        </p:nvGrpSpPr>
        <p:grpSpPr>
          <a:xfrm>
            <a:off x="3630517" y="4023242"/>
            <a:ext cx="307340" cy="307340"/>
            <a:chOff x="3630517" y="4023242"/>
            <a:chExt cx="307340" cy="307340"/>
          </a:xfrm>
        </p:grpSpPr>
        <p:sp>
          <p:nvSpPr>
            <p:cNvPr id="129" name="object 75"/>
            <p:cNvSpPr/>
            <p:nvPr/>
          </p:nvSpPr>
          <p:spPr>
            <a:xfrm>
              <a:off x="3636867" y="4029592"/>
              <a:ext cx="294640" cy="294640"/>
            </a:xfrm>
            <a:custGeom>
              <a:avLst/>
              <a:gdLst/>
              <a:ahLst/>
              <a:cxnLst/>
              <a:rect l="l" t="t" r="r" b="b"/>
              <a:pathLst>
                <a:path w="294639" h="294639">
                  <a:moveTo>
                    <a:pt x="147149" y="294299"/>
                  </a:moveTo>
                  <a:lnTo>
                    <a:pt x="100636" y="286798"/>
                  </a:lnTo>
                  <a:lnTo>
                    <a:pt x="60242" y="265909"/>
                  </a:lnTo>
                  <a:lnTo>
                    <a:pt x="28389" y="234057"/>
                  </a:lnTo>
                  <a:lnTo>
                    <a:pt x="7501" y="193662"/>
                  </a:lnTo>
                  <a:lnTo>
                    <a:pt x="0" y="147149"/>
                  </a:lnTo>
                  <a:lnTo>
                    <a:pt x="7501" y="100636"/>
                  </a:lnTo>
                  <a:lnTo>
                    <a:pt x="28389" y="60242"/>
                  </a:lnTo>
                  <a:lnTo>
                    <a:pt x="60242" y="28389"/>
                  </a:lnTo>
                  <a:lnTo>
                    <a:pt x="100636" y="7501"/>
                  </a:lnTo>
                  <a:lnTo>
                    <a:pt x="147149" y="0"/>
                  </a:lnTo>
                  <a:lnTo>
                    <a:pt x="175989" y="2853"/>
                  </a:lnTo>
                  <a:lnTo>
                    <a:pt x="228785" y="24721"/>
                  </a:lnTo>
                  <a:lnTo>
                    <a:pt x="269577" y="65513"/>
                  </a:lnTo>
                  <a:lnTo>
                    <a:pt x="291446" y="118309"/>
                  </a:lnTo>
                  <a:lnTo>
                    <a:pt x="294299" y="147149"/>
                  </a:lnTo>
                  <a:lnTo>
                    <a:pt x="286798" y="193662"/>
                  </a:lnTo>
                  <a:lnTo>
                    <a:pt x="265909" y="234057"/>
                  </a:lnTo>
                  <a:lnTo>
                    <a:pt x="234057" y="265909"/>
                  </a:lnTo>
                  <a:lnTo>
                    <a:pt x="193662" y="286798"/>
                  </a:lnTo>
                  <a:lnTo>
                    <a:pt x="147149" y="294299"/>
                  </a:lnTo>
                  <a:close/>
                </a:path>
              </a:pathLst>
            </a:custGeom>
            <a:solidFill>
              <a:srgbClr val="6EB8C4"/>
            </a:solidFill>
          </p:spPr>
          <p:txBody>
            <a:bodyPr wrap="square" lIns="0" tIns="0" rIns="0" bIns="0" rtlCol="0"/>
            <a:lstStyle/>
            <a:p>
              <a:endParaRPr/>
            </a:p>
          </p:txBody>
        </p:sp>
        <p:sp>
          <p:nvSpPr>
            <p:cNvPr id="130" name="object 76"/>
            <p:cNvSpPr/>
            <p:nvPr/>
          </p:nvSpPr>
          <p:spPr>
            <a:xfrm>
              <a:off x="3636867" y="4029592"/>
              <a:ext cx="294640" cy="294640"/>
            </a:xfrm>
            <a:custGeom>
              <a:avLst/>
              <a:gdLst/>
              <a:ahLst/>
              <a:cxnLst/>
              <a:rect l="l" t="t" r="r" b="b"/>
              <a:pathLst>
                <a:path w="294639" h="294639">
                  <a:moveTo>
                    <a:pt x="0" y="147149"/>
                  </a:moveTo>
                  <a:lnTo>
                    <a:pt x="7501" y="100636"/>
                  </a:lnTo>
                  <a:lnTo>
                    <a:pt x="28389" y="60242"/>
                  </a:lnTo>
                  <a:lnTo>
                    <a:pt x="60242" y="28389"/>
                  </a:lnTo>
                  <a:lnTo>
                    <a:pt x="100636" y="7501"/>
                  </a:lnTo>
                  <a:lnTo>
                    <a:pt x="147149" y="0"/>
                  </a:lnTo>
                  <a:lnTo>
                    <a:pt x="203458" y="11199"/>
                  </a:lnTo>
                  <a:lnTo>
                    <a:pt x="251199" y="43099"/>
                  </a:lnTo>
                  <a:lnTo>
                    <a:pt x="283099" y="90840"/>
                  </a:lnTo>
                  <a:lnTo>
                    <a:pt x="294299" y="147149"/>
                  </a:lnTo>
                  <a:lnTo>
                    <a:pt x="286798" y="193662"/>
                  </a:lnTo>
                  <a:lnTo>
                    <a:pt x="265909" y="234057"/>
                  </a:lnTo>
                  <a:lnTo>
                    <a:pt x="234057" y="265909"/>
                  </a:lnTo>
                  <a:lnTo>
                    <a:pt x="193662" y="286798"/>
                  </a:lnTo>
                  <a:lnTo>
                    <a:pt x="147149" y="294299"/>
                  </a:lnTo>
                  <a:lnTo>
                    <a:pt x="100636" y="286798"/>
                  </a:lnTo>
                  <a:lnTo>
                    <a:pt x="60242" y="265909"/>
                  </a:lnTo>
                  <a:lnTo>
                    <a:pt x="28389" y="234057"/>
                  </a:lnTo>
                  <a:lnTo>
                    <a:pt x="7501" y="193662"/>
                  </a:lnTo>
                  <a:lnTo>
                    <a:pt x="0" y="147149"/>
                  </a:lnTo>
                  <a:close/>
                </a:path>
              </a:pathLst>
            </a:custGeom>
            <a:ln w="12699">
              <a:solidFill>
                <a:srgbClr val="6EB8C4"/>
              </a:solidFill>
            </a:ln>
          </p:spPr>
          <p:txBody>
            <a:bodyPr wrap="square" lIns="0" tIns="0" rIns="0" bIns="0" rtlCol="0"/>
            <a:lstStyle/>
            <a:p>
              <a:endParaRPr/>
            </a:p>
          </p:txBody>
        </p:sp>
      </p:grpSp>
      <p:sp>
        <p:nvSpPr>
          <p:cNvPr id="131" name="object 77"/>
          <p:cNvSpPr txBox="1"/>
          <p:nvPr/>
        </p:nvSpPr>
        <p:spPr>
          <a:xfrm>
            <a:off x="3719784" y="4052155"/>
            <a:ext cx="1289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Lato"/>
                <a:cs typeface="Lato"/>
              </a:rPr>
              <a:t>5</a:t>
            </a:r>
            <a:endParaRPr sz="1400">
              <a:latin typeface="Lato"/>
              <a:cs typeface="Lato"/>
            </a:endParaRPr>
          </a:p>
        </p:txBody>
      </p:sp>
      <p:grpSp>
        <p:nvGrpSpPr>
          <p:cNvPr id="132" name="object 78"/>
          <p:cNvGrpSpPr/>
          <p:nvPr/>
        </p:nvGrpSpPr>
        <p:grpSpPr>
          <a:xfrm>
            <a:off x="5578263" y="2701919"/>
            <a:ext cx="307340" cy="307340"/>
            <a:chOff x="5578263" y="2701919"/>
            <a:chExt cx="307340" cy="307340"/>
          </a:xfrm>
        </p:grpSpPr>
        <p:sp>
          <p:nvSpPr>
            <p:cNvPr id="133" name="object 79"/>
            <p:cNvSpPr/>
            <p:nvPr/>
          </p:nvSpPr>
          <p:spPr>
            <a:xfrm>
              <a:off x="5584613" y="2708269"/>
              <a:ext cx="294640" cy="294640"/>
            </a:xfrm>
            <a:custGeom>
              <a:avLst/>
              <a:gdLst/>
              <a:ahLst/>
              <a:cxnLst/>
              <a:rect l="l" t="t" r="r" b="b"/>
              <a:pathLst>
                <a:path w="294639" h="294639">
                  <a:moveTo>
                    <a:pt x="147149" y="294299"/>
                  </a:moveTo>
                  <a:lnTo>
                    <a:pt x="100636" y="286798"/>
                  </a:lnTo>
                  <a:lnTo>
                    <a:pt x="60242" y="265909"/>
                  </a:lnTo>
                  <a:lnTo>
                    <a:pt x="28389" y="234057"/>
                  </a:lnTo>
                  <a:lnTo>
                    <a:pt x="7501" y="193662"/>
                  </a:lnTo>
                  <a:lnTo>
                    <a:pt x="0" y="147149"/>
                  </a:lnTo>
                  <a:lnTo>
                    <a:pt x="7501" y="100646"/>
                  </a:lnTo>
                  <a:lnTo>
                    <a:pt x="28389" y="60253"/>
                  </a:lnTo>
                  <a:lnTo>
                    <a:pt x="60242" y="28396"/>
                  </a:lnTo>
                  <a:lnTo>
                    <a:pt x="100636" y="7503"/>
                  </a:lnTo>
                  <a:lnTo>
                    <a:pt x="147149" y="0"/>
                  </a:lnTo>
                  <a:lnTo>
                    <a:pt x="175989" y="2853"/>
                  </a:lnTo>
                  <a:lnTo>
                    <a:pt x="228785" y="24721"/>
                  </a:lnTo>
                  <a:lnTo>
                    <a:pt x="269577" y="65513"/>
                  </a:lnTo>
                  <a:lnTo>
                    <a:pt x="291446" y="118309"/>
                  </a:lnTo>
                  <a:lnTo>
                    <a:pt x="294299" y="147149"/>
                  </a:lnTo>
                  <a:lnTo>
                    <a:pt x="286798" y="193662"/>
                  </a:lnTo>
                  <a:lnTo>
                    <a:pt x="265909" y="234057"/>
                  </a:lnTo>
                  <a:lnTo>
                    <a:pt x="234057" y="265909"/>
                  </a:lnTo>
                  <a:lnTo>
                    <a:pt x="193662" y="286798"/>
                  </a:lnTo>
                  <a:lnTo>
                    <a:pt x="147149" y="294299"/>
                  </a:lnTo>
                  <a:close/>
                </a:path>
              </a:pathLst>
            </a:custGeom>
            <a:solidFill>
              <a:srgbClr val="6EB8C4"/>
            </a:solidFill>
          </p:spPr>
          <p:txBody>
            <a:bodyPr wrap="square" lIns="0" tIns="0" rIns="0" bIns="0" rtlCol="0"/>
            <a:lstStyle/>
            <a:p>
              <a:endParaRPr/>
            </a:p>
          </p:txBody>
        </p:sp>
        <p:sp>
          <p:nvSpPr>
            <p:cNvPr id="134" name="object 80"/>
            <p:cNvSpPr/>
            <p:nvPr/>
          </p:nvSpPr>
          <p:spPr>
            <a:xfrm>
              <a:off x="5584613" y="2708269"/>
              <a:ext cx="294640" cy="294640"/>
            </a:xfrm>
            <a:custGeom>
              <a:avLst/>
              <a:gdLst/>
              <a:ahLst/>
              <a:cxnLst/>
              <a:rect l="l" t="t" r="r" b="b"/>
              <a:pathLst>
                <a:path w="294639" h="294639">
                  <a:moveTo>
                    <a:pt x="0" y="147149"/>
                  </a:moveTo>
                  <a:lnTo>
                    <a:pt x="7501" y="100646"/>
                  </a:lnTo>
                  <a:lnTo>
                    <a:pt x="28389" y="60253"/>
                  </a:lnTo>
                  <a:lnTo>
                    <a:pt x="60242" y="28396"/>
                  </a:lnTo>
                  <a:lnTo>
                    <a:pt x="100636" y="7503"/>
                  </a:lnTo>
                  <a:lnTo>
                    <a:pt x="147149" y="0"/>
                  </a:lnTo>
                  <a:lnTo>
                    <a:pt x="203458" y="11199"/>
                  </a:lnTo>
                  <a:lnTo>
                    <a:pt x="251199" y="43099"/>
                  </a:lnTo>
                  <a:lnTo>
                    <a:pt x="283099" y="90840"/>
                  </a:lnTo>
                  <a:lnTo>
                    <a:pt x="294299" y="147149"/>
                  </a:lnTo>
                  <a:lnTo>
                    <a:pt x="286798" y="193662"/>
                  </a:lnTo>
                  <a:lnTo>
                    <a:pt x="265909" y="234057"/>
                  </a:lnTo>
                  <a:lnTo>
                    <a:pt x="234057" y="265909"/>
                  </a:lnTo>
                  <a:lnTo>
                    <a:pt x="193662" y="286798"/>
                  </a:lnTo>
                  <a:lnTo>
                    <a:pt x="147149" y="294299"/>
                  </a:lnTo>
                  <a:lnTo>
                    <a:pt x="100636" y="286798"/>
                  </a:lnTo>
                  <a:lnTo>
                    <a:pt x="60242" y="265909"/>
                  </a:lnTo>
                  <a:lnTo>
                    <a:pt x="28389" y="234057"/>
                  </a:lnTo>
                  <a:lnTo>
                    <a:pt x="7501" y="193662"/>
                  </a:lnTo>
                  <a:lnTo>
                    <a:pt x="0" y="147149"/>
                  </a:lnTo>
                  <a:close/>
                </a:path>
              </a:pathLst>
            </a:custGeom>
            <a:ln w="12699">
              <a:solidFill>
                <a:srgbClr val="6EB8C4"/>
              </a:solidFill>
            </a:ln>
          </p:spPr>
          <p:txBody>
            <a:bodyPr wrap="square" lIns="0" tIns="0" rIns="0" bIns="0" rtlCol="0"/>
            <a:lstStyle/>
            <a:p>
              <a:endParaRPr/>
            </a:p>
          </p:txBody>
        </p:sp>
      </p:grpSp>
      <p:sp>
        <p:nvSpPr>
          <p:cNvPr id="135" name="object 81"/>
          <p:cNvSpPr txBox="1"/>
          <p:nvPr/>
        </p:nvSpPr>
        <p:spPr>
          <a:xfrm>
            <a:off x="5667528" y="2821361"/>
            <a:ext cx="2101215" cy="581025"/>
          </a:xfrm>
          <a:prstGeom prst="rect">
            <a:avLst/>
          </a:prstGeom>
        </p:spPr>
        <p:txBody>
          <a:bodyPr vert="horz" wrap="square" lIns="0" tIns="12700" rIns="0" bIns="0" rtlCol="0">
            <a:spAutoFit/>
          </a:bodyPr>
          <a:lstStyle/>
          <a:p>
            <a:pPr marL="12700">
              <a:lnSpc>
                <a:spcPct val="100000"/>
              </a:lnSpc>
              <a:spcBef>
                <a:spcPts val="100"/>
              </a:spcBef>
            </a:pPr>
            <a:r>
              <a:rPr sz="2100" baseline="35714" dirty="0">
                <a:solidFill>
                  <a:srgbClr val="FFFFFF"/>
                </a:solidFill>
                <a:latin typeface="Lato"/>
                <a:cs typeface="Lato"/>
              </a:rPr>
              <a:t>4 </a:t>
            </a:r>
            <a:r>
              <a:rPr sz="1600" spc="5" dirty="0">
                <a:solidFill>
                  <a:srgbClr val="FFFFFF"/>
                </a:solidFill>
                <a:latin typeface="Lato"/>
                <a:cs typeface="Lato"/>
              </a:rPr>
              <a:t>Chip control</a:t>
            </a:r>
            <a:r>
              <a:rPr sz="1600" spc="-105" dirty="0">
                <a:solidFill>
                  <a:srgbClr val="FFFFFF"/>
                </a:solidFill>
                <a:latin typeface="Lato"/>
                <a:cs typeface="Lato"/>
              </a:rPr>
              <a:t> </a:t>
            </a:r>
            <a:r>
              <a:rPr sz="1600" dirty="0">
                <a:solidFill>
                  <a:srgbClr val="FFFFFF"/>
                </a:solidFill>
                <a:latin typeface="Lato"/>
                <a:cs typeface="Lato"/>
              </a:rPr>
              <a:t>system</a:t>
            </a:r>
            <a:endParaRPr sz="1600">
              <a:latin typeface="Lato"/>
              <a:cs typeface="Lato"/>
            </a:endParaRPr>
          </a:p>
          <a:p>
            <a:pPr marL="129539" marR="5080" indent="151765">
              <a:lnSpc>
                <a:spcPct val="100000"/>
              </a:lnSpc>
              <a:spcBef>
                <a:spcPts val="50"/>
              </a:spcBef>
            </a:pPr>
            <a:r>
              <a:rPr sz="1000" spc="10" dirty="0">
                <a:solidFill>
                  <a:srgbClr val="FFFFFF"/>
                </a:solidFill>
                <a:latin typeface="Lato"/>
                <a:cs typeface="Lato"/>
              </a:rPr>
              <a:t>(Digital </a:t>
            </a:r>
            <a:r>
              <a:rPr sz="1000" dirty="0">
                <a:solidFill>
                  <a:srgbClr val="FFFFFF"/>
                </a:solidFill>
                <a:latin typeface="Lato"/>
                <a:cs typeface="Lato"/>
              </a:rPr>
              <a:t>to analog converter to  generate</a:t>
            </a:r>
            <a:r>
              <a:rPr sz="1000" spc="-80" dirty="0">
                <a:solidFill>
                  <a:srgbClr val="FFFFFF"/>
                </a:solidFill>
                <a:latin typeface="Lato"/>
                <a:cs typeface="Lato"/>
              </a:rPr>
              <a:t> </a:t>
            </a:r>
            <a:r>
              <a:rPr sz="1000" spc="-10" dirty="0">
                <a:solidFill>
                  <a:srgbClr val="FFFFFF"/>
                </a:solidFill>
                <a:latin typeface="Lato"/>
                <a:cs typeface="Lato"/>
              </a:rPr>
              <a:t>&amp;</a:t>
            </a:r>
            <a:r>
              <a:rPr sz="1000" spc="-80" dirty="0">
                <a:solidFill>
                  <a:srgbClr val="FFFFFF"/>
                </a:solidFill>
                <a:latin typeface="Lato"/>
                <a:cs typeface="Lato"/>
              </a:rPr>
              <a:t> </a:t>
            </a:r>
            <a:r>
              <a:rPr sz="1000" spc="5" dirty="0">
                <a:solidFill>
                  <a:srgbClr val="FFFFFF"/>
                </a:solidFill>
                <a:latin typeface="Lato"/>
                <a:cs typeface="Lato"/>
              </a:rPr>
              <a:t>control</a:t>
            </a:r>
            <a:r>
              <a:rPr sz="1000" spc="-80" dirty="0">
                <a:solidFill>
                  <a:srgbClr val="FFFFFF"/>
                </a:solidFill>
                <a:latin typeface="Lato"/>
                <a:cs typeface="Lato"/>
              </a:rPr>
              <a:t> </a:t>
            </a:r>
            <a:r>
              <a:rPr sz="1000" dirty="0">
                <a:solidFill>
                  <a:srgbClr val="FFFFFF"/>
                </a:solidFill>
                <a:latin typeface="Lato"/>
                <a:cs typeface="Lato"/>
              </a:rPr>
              <a:t>quantum</a:t>
            </a:r>
            <a:r>
              <a:rPr sz="1000" spc="-80" dirty="0">
                <a:solidFill>
                  <a:srgbClr val="FFFFFF"/>
                </a:solidFill>
                <a:latin typeface="Lato"/>
                <a:cs typeface="Lato"/>
              </a:rPr>
              <a:t> </a:t>
            </a:r>
            <a:r>
              <a:rPr sz="1000" spc="10" dirty="0">
                <a:solidFill>
                  <a:srgbClr val="FFFFFF"/>
                </a:solidFill>
                <a:latin typeface="Lato"/>
                <a:cs typeface="Lato"/>
              </a:rPr>
              <a:t>states)</a:t>
            </a:r>
            <a:endParaRPr sz="1000">
              <a:latin typeface="Lato"/>
              <a:cs typeface="Lato"/>
            </a:endParaRPr>
          </a:p>
        </p:txBody>
      </p:sp>
      <p:grpSp>
        <p:nvGrpSpPr>
          <p:cNvPr id="136" name="object 82"/>
          <p:cNvGrpSpPr/>
          <p:nvPr/>
        </p:nvGrpSpPr>
        <p:grpSpPr>
          <a:xfrm>
            <a:off x="8103958" y="3966116"/>
            <a:ext cx="307340" cy="307340"/>
            <a:chOff x="8103958" y="3966116"/>
            <a:chExt cx="307340" cy="307340"/>
          </a:xfrm>
        </p:grpSpPr>
        <p:sp>
          <p:nvSpPr>
            <p:cNvPr id="137" name="object 83"/>
            <p:cNvSpPr/>
            <p:nvPr/>
          </p:nvSpPr>
          <p:spPr>
            <a:xfrm>
              <a:off x="8110309" y="3972466"/>
              <a:ext cx="294640" cy="294640"/>
            </a:xfrm>
            <a:custGeom>
              <a:avLst/>
              <a:gdLst/>
              <a:ahLst/>
              <a:cxnLst/>
              <a:rect l="l" t="t" r="r" b="b"/>
              <a:pathLst>
                <a:path w="294640" h="294639">
                  <a:moveTo>
                    <a:pt x="147149" y="294299"/>
                  </a:moveTo>
                  <a:lnTo>
                    <a:pt x="100646" y="286795"/>
                  </a:lnTo>
                  <a:lnTo>
                    <a:pt x="60253" y="265902"/>
                  </a:lnTo>
                  <a:lnTo>
                    <a:pt x="28396" y="234046"/>
                  </a:lnTo>
                  <a:lnTo>
                    <a:pt x="7503" y="193653"/>
                  </a:lnTo>
                  <a:lnTo>
                    <a:pt x="0" y="147149"/>
                  </a:lnTo>
                  <a:lnTo>
                    <a:pt x="7503" y="100636"/>
                  </a:lnTo>
                  <a:lnTo>
                    <a:pt x="28396" y="60242"/>
                  </a:lnTo>
                  <a:lnTo>
                    <a:pt x="60253" y="28389"/>
                  </a:lnTo>
                  <a:lnTo>
                    <a:pt x="100646" y="7501"/>
                  </a:lnTo>
                  <a:lnTo>
                    <a:pt x="147149" y="0"/>
                  </a:lnTo>
                  <a:lnTo>
                    <a:pt x="175989" y="2853"/>
                  </a:lnTo>
                  <a:lnTo>
                    <a:pt x="228785" y="24721"/>
                  </a:lnTo>
                  <a:lnTo>
                    <a:pt x="269577" y="65502"/>
                  </a:lnTo>
                  <a:lnTo>
                    <a:pt x="291446" y="118306"/>
                  </a:lnTo>
                  <a:lnTo>
                    <a:pt x="294299" y="147149"/>
                  </a:lnTo>
                  <a:lnTo>
                    <a:pt x="286798" y="193653"/>
                  </a:lnTo>
                  <a:lnTo>
                    <a:pt x="265909" y="234046"/>
                  </a:lnTo>
                  <a:lnTo>
                    <a:pt x="234057" y="265902"/>
                  </a:lnTo>
                  <a:lnTo>
                    <a:pt x="193662" y="286795"/>
                  </a:lnTo>
                  <a:lnTo>
                    <a:pt x="147149" y="294299"/>
                  </a:lnTo>
                  <a:close/>
                </a:path>
              </a:pathLst>
            </a:custGeom>
            <a:solidFill>
              <a:srgbClr val="6EB8C4"/>
            </a:solidFill>
          </p:spPr>
          <p:txBody>
            <a:bodyPr wrap="square" lIns="0" tIns="0" rIns="0" bIns="0" rtlCol="0"/>
            <a:lstStyle/>
            <a:p>
              <a:endParaRPr/>
            </a:p>
          </p:txBody>
        </p:sp>
        <p:sp>
          <p:nvSpPr>
            <p:cNvPr id="138" name="object 84"/>
            <p:cNvSpPr/>
            <p:nvPr/>
          </p:nvSpPr>
          <p:spPr>
            <a:xfrm>
              <a:off x="8110308" y="3972466"/>
              <a:ext cx="294640" cy="294640"/>
            </a:xfrm>
            <a:custGeom>
              <a:avLst/>
              <a:gdLst/>
              <a:ahLst/>
              <a:cxnLst/>
              <a:rect l="l" t="t" r="r" b="b"/>
              <a:pathLst>
                <a:path w="294640" h="294639">
                  <a:moveTo>
                    <a:pt x="0" y="147149"/>
                  </a:moveTo>
                  <a:lnTo>
                    <a:pt x="7503" y="100636"/>
                  </a:lnTo>
                  <a:lnTo>
                    <a:pt x="28396" y="60242"/>
                  </a:lnTo>
                  <a:lnTo>
                    <a:pt x="60253" y="28389"/>
                  </a:lnTo>
                  <a:lnTo>
                    <a:pt x="100646" y="7501"/>
                  </a:lnTo>
                  <a:lnTo>
                    <a:pt x="147149" y="0"/>
                  </a:lnTo>
                  <a:lnTo>
                    <a:pt x="203458" y="11199"/>
                  </a:lnTo>
                  <a:lnTo>
                    <a:pt x="251199" y="43099"/>
                  </a:lnTo>
                  <a:lnTo>
                    <a:pt x="283099" y="90831"/>
                  </a:lnTo>
                  <a:lnTo>
                    <a:pt x="294299" y="147149"/>
                  </a:lnTo>
                  <a:lnTo>
                    <a:pt x="286798" y="193653"/>
                  </a:lnTo>
                  <a:lnTo>
                    <a:pt x="265909" y="234046"/>
                  </a:lnTo>
                  <a:lnTo>
                    <a:pt x="234057" y="265902"/>
                  </a:lnTo>
                  <a:lnTo>
                    <a:pt x="193662" y="286795"/>
                  </a:lnTo>
                  <a:lnTo>
                    <a:pt x="147149" y="294299"/>
                  </a:lnTo>
                  <a:lnTo>
                    <a:pt x="100646" y="286795"/>
                  </a:lnTo>
                  <a:lnTo>
                    <a:pt x="60253" y="265902"/>
                  </a:lnTo>
                  <a:lnTo>
                    <a:pt x="28396" y="234046"/>
                  </a:lnTo>
                  <a:lnTo>
                    <a:pt x="7503" y="193653"/>
                  </a:lnTo>
                  <a:lnTo>
                    <a:pt x="0" y="147149"/>
                  </a:lnTo>
                  <a:close/>
                </a:path>
              </a:pathLst>
            </a:custGeom>
            <a:ln w="12699">
              <a:solidFill>
                <a:srgbClr val="6EB8C4"/>
              </a:solidFill>
            </a:ln>
          </p:spPr>
          <p:txBody>
            <a:bodyPr wrap="square" lIns="0" tIns="0" rIns="0" bIns="0" rtlCol="0"/>
            <a:lstStyle/>
            <a:p>
              <a:endParaRPr/>
            </a:p>
          </p:txBody>
        </p:sp>
      </p:grpSp>
      <p:sp>
        <p:nvSpPr>
          <p:cNvPr id="139" name="object 85"/>
          <p:cNvSpPr txBox="1"/>
          <p:nvPr/>
        </p:nvSpPr>
        <p:spPr>
          <a:xfrm>
            <a:off x="8193229" y="3995024"/>
            <a:ext cx="1289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Lato"/>
                <a:cs typeface="Lato"/>
              </a:rPr>
              <a:t>6</a:t>
            </a:r>
            <a:endParaRPr sz="1400">
              <a:latin typeface="Lato"/>
              <a:cs typeface="Lato"/>
            </a:endParaRPr>
          </a:p>
        </p:txBody>
      </p:sp>
      <p:grpSp>
        <p:nvGrpSpPr>
          <p:cNvPr id="140" name="object 86"/>
          <p:cNvGrpSpPr/>
          <p:nvPr/>
        </p:nvGrpSpPr>
        <p:grpSpPr>
          <a:xfrm>
            <a:off x="9204656" y="4388141"/>
            <a:ext cx="307340" cy="307340"/>
            <a:chOff x="9204656" y="4388141"/>
            <a:chExt cx="307340" cy="307340"/>
          </a:xfrm>
        </p:grpSpPr>
        <p:sp>
          <p:nvSpPr>
            <p:cNvPr id="141" name="object 87"/>
            <p:cNvSpPr/>
            <p:nvPr/>
          </p:nvSpPr>
          <p:spPr>
            <a:xfrm>
              <a:off x="9211007" y="4394491"/>
              <a:ext cx="294640" cy="294640"/>
            </a:xfrm>
            <a:custGeom>
              <a:avLst/>
              <a:gdLst/>
              <a:ahLst/>
              <a:cxnLst/>
              <a:rect l="l" t="t" r="r" b="b"/>
              <a:pathLst>
                <a:path w="294640" h="294639">
                  <a:moveTo>
                    <a:pt x="147149" y="294299"/>
                  </a:moveTo>
                  <a:lnTo>
                    <a:pt x="100636" y="286798"/>
                  </a:lnTo>
                  <a:lnTo>
                    <a:pt x="60242" y="265909"/>
                  </a:lnTo>
                  <a:lnTo>
                    <a:pt x="28389" y="234057"/>
                  </a:lnTo>
                  <a:lnTo>
                    <a:pt x="7501" y="193662"/>
                  </a:lnTo>
                  <a:lnTo>
                    <a:pt x="0" y="147149"/>
                  </a:lnTo>
                  <a:lnTo>
                    <a:pt x="7501" y="100636"/>
                  </a:lnTo>
                  <a:lnTo>
                    <a:pt x="28389" y="60242"/>
                  </a:lnTo>
                  <a:lnTo>
                    <a:pt x="60242" y="28389"/>
                  </a:lnTo>
                  <a:lnTo>
                    <a:pt x="100636" y="7501"/>
                  </a:lnTo>
                  <a:lnTo>
                    <a:pt x="147149" y="0"/>
                  </a:lnTo>
                  <a:lnTo>
                    <a:pt x="175989" y="2853"/>
                  </a:lnTo>
                  <a:lnTo>
                    <a:pt x="228785" y="24721"/>
                  </a:lnTo>
                  <a:lnTo>
                    <a:pt x="269577" y="65513"/>
                  </a:lnTo>
                  <a:lnTo>
                    <a:pt x="291446" y="118309"/>
                  </a:lnTo>
                  <a:lnTo>
                    <a:pt x="294299" y="147149"/>
                  </a:lnTo>
                  <a:lnTo>
                    <a:pt x="286795" y="193662"/>
                  </a:lnTo>
                  <a:lnTo>
                    <a:pt x="265902" y="234057"/>
                  </a:lnTo>
                  <a:lnTo>
                    <a:pt x="234046" y="265909"/>
                  </a:lnTo>
                  <a:lnTo>
                    <a:pt x="193653" y="286798"/>
                  </a:lnTo>
                  <a:lnTo>
                    <a:pt x="147149" y="294299"/>
                  </a:lnTo>
                  <a:close/>
                </a:path>
              </a:pathLst>
            </a:custGeom>
            <a:solidFill>
              <a:srgbClr val="6EB8C4"/>
            </a:solidFill>
          </p:spPr>
          <p:txBody>
            <a:bodyPr wrap="square" lIns="0" tIns="0" rIns="0" bIns="0" rtlCol="0"/>
            <a:lstStyle/>
            <a:p>
              <a:endParaRPr/>
            </a:p>
          </p:txBody>
        </p:sp>
        <p:sp>
          <p:nvSpPr>
            <p:cNvPr id="142" name="object 88"/>
            <p:cNvSpPr/>
            <p:nvPr/>
          </p:nvSpPr>
          <p:spPr>
            <a:xfrm>
              <a:off x="9211006" y="4394491"/>
              <a:ext cx="294640" cy="294640"/>
            </a:xfrm>
            <a:custGeom>
              <a:avLst/>
              <a:gdLst/>
              <a:ahLst/>
              <a:cxnLst/>
              <a:rect l="l" t="t" r="r" b="b"/>
              <a:pathLst>
                <a:path w="294640" h="294639">
                  <a:moveTo>
                    <a:pt x="0" y="147149"/>
                  </a:moveTo>
                  <a:lnTo>
                    <a:pt x="7501" y="100636"/>
                  </a:lnTo>
                  <a:lnTo>
                    <a:pt x="28389" y="60242"/>
                  </a:lnTo>
                  <a:lnTo>
                    <a:pt x="60242" y="28389"/>
                  </a:lnTo>
                  <a:lnTo>
                    <a:pt x="100636" y="7501"/>
                  </a:lnTo>
                  <a:lnTo>
                    <a:pt x="147149" y="0"/>
                  </a:lnTo>
                  <a:lnTo>
                    <a:pt x="203458" y="11199"/>
                  </a:lnTo>
                  <a:lnTo>
                    <a:pt x="251199" y="43099"/>
                  </a:lnTo>
                  <a:lnTo>
                    <a:pt x="283099" y="90840"/>
                  </a:lnTo>
                  <a:lnTo>
                    <a:pt x="294299" y="147149"/>
                  </a:lnTo>
                  <a:lnTo>
                    <a:pt x="286795" y="193662"/>
                  </a:lnTo>
                  <a:lnTo>
                    <a:pt x="265902" y="234057"/>
                  </a:lnTo>
                  <a:lnTo>
                    <a:pt x="234046" y="265909"/>
                  </a:lnTo>
                  <a:lnTo>
                    <a:pt x="193653" y="286798"/>
                  </a:lnTo>
                  <a:lnTo>
                    <a:pt x="147149" y="294299"/>
                  </a:lnTo>
                  <a:lnTo>
                    <a:pt x="100636" y="286798"/>
                  </a:lnTo>
                  <a:lnTo>
                    <a:pt x="60242" y="265909"/>
                  </a:lnTo>
                  <a:lnTo>
                    <a:pt x="28389" y="234057"/>
                  </a:lnTo>
                  <a:lnTo>
                    <a:pt x="7501" y="193662"/>
                  </a:lnTo>
                  <a:lnTo>
                    <a:pt x="0" y="147149"/>
                  </a:lnTo>
                  <a:close/>
                </a:path>
              </a:pathLst>
            </a:custGeom>
            <a:ln w="12699">
              <a:solidFill>
                <a:srgbClr val="6EB8C4"/>
              </a:solidFill>
            </a:ln>
          </p:spPr>
          <p:txBody>
            <a:bodyPr wrap="square" lIns="0" tIns="0" rIns="0" bIns="0" rtlCol="0"/>
            <a:lstStyle/>
            <a:p>
              <a:endParaRPr/>
            </a:p>
          </p:txBody>
        </p:sp>
      </p:grpSp>
      <p:sp>
        <p:nvSpPr>
          <p:cNvPr id="143" name="object 89"/>
          <p:cNvSpPr txBox="1"/>
          <p:nvPr/>
        </p:nvSpPr>
        <p:spPr>
          <a:xfrm>
            <a:off x="8746507" y="4417057"/>
            <a:ext cx="2296795" cy="695960"/>
          </a:xfrm>
          <a:prstGeom prst="rect">
            <a:avLst/>
          </a:prstGeom>
        </p:spPr>
        <p:txBody>
          <a:bodyPr vert="horz" wrap="square" lIns="0" tIns="12700" rIns="0" bIns="0" rtlCol="0">
            <a:spAutoFit/>
          </a:bodyPr>
          <a:lstStyle/>
          <a:p>
            <a:pPr marL="560070">
              <a:lnSpc>
                <a:spcPts val="1545"/>
              </a:lnSpc>
              <a:spcBef>
                <a:spcPts val="100"/>
              </a:spcBef>
            </a:pPr>
            <a:r>
              <a:rPr sz="1400" dirty="0">
                <a:solidFill>
                  <a:srgbClr val="FFFFFF"/>
                </a:solidFill>
                <a:latin typeface="Lato"/>
                <a:cs typeface="Lato"/>
              </a:rPr>
              <a:t>7</a:t>
            </a:r>
            <a:endParaRPr sz="1400">
              <a:latin typeface="Lato"/>
              <a:cs typeface="Lato"/>
            </a:endParaRPr>
          </a:p>
          <a:p>
            <a:pPr marL="12700">
              <a:lnSpc>
                <a:spcPts val="1785"/>
              </a:lnSpc>
              <a:tabLst>
                <a:tab pos="580390" algn="l"/>
                <a:tab pos="838835" algn="l"/>
              </a:tabLst>
            </a:pPr>
            <a:r>
              <a:rPr sz="1600" u="sng" dirty="0">
                <a:solidFill>
                  <a:srgbClr val="FFFFFF"/>
                </a:solidFill>
                <a:uFill>
                  <a:solidFill>
                    <a:srgbClr val="7E7E7E"/>
                  </a:solidFill>
                </a:uFill>
                <a:latin typeface="Times New Roman"/>
                <a:cs typeface="Times New Roman"/>
              </a:rPr>
              <a:t> 	</a:t>
            </a:r>
            <a:r>
              <a:rPr sz="1600" dirty="0">
                <a:solidFill>
                  <a:srgbClr val="FFFFFF"/>
                </a:solidFill>
                <a:latin typeface="Times New Roman"/>
                <a:cs typeface="Times New Roman"/>
              </a:rPr>
              <a:t>	</a:t>
            </a:r>
            <a:r>
              <a:rPr sz="1600" spc="10" dirty="0">
                <a:solidFill>
                  <a:srgbClr val="FFFFFF"/>
                </a:solidFill>
                <a:latin typeface="Lato"/>
                <a:cs typeface="Lato"/>
              </a:rPr>
              <a:t>Data</a:t>
            </a:r>
            <a:r>
              <a:rPr sz="1600" spc="-165" dirty="0">
                <a:solidFill>
                  <a:srgbClr val="FFFFFF"/>
                </a:solidFill>
                <a:latin typeface="Lato"/>
                <a:cs typeface="Lato"/>
              </a:rPr>
              <a:t> </a:t>
            </a:r>
            <a:r>
              <a:rPr sz="1600" spc="5" dirty="0">
                <a:solidFill>
                  <a:srgbClr val="FFFFFF"/>
                </a:solidFill>
                <a:latin typeface="Lato"/>
                <a:cs typeface="Lato"/>
              </a:rPr>
              <a:t>acquisition</a:t>
            </a:r>
            <a:endParaRPr sz="1600">
              <a:latin typeface="Lato"/>
              <a:cs typeface="Lato"/>
            </a:endParaRPr>
          </a:p>
          <a:p>
            <a:pPr marL="1246505">
              <a:lnSpc>
                <a:spcPct val="100000"/>
              </a:lnSpc>
              <a:spcBef>
                <a:spcPts val="30"/>
              </a:spcBef>
            </a:pPr>
            <a:r>
              <a:rPr sz="1600" dirty="0">
                <a:solidFill>
                  <a:srgbClr val="FFFFFF"/>
                </a:solidFill>
                <a:latin typeface="Lato"/>
                <a:cs typeface="Lato"/>
              </a:rPr>
              <a:t>system</a:t>
            </a:r>
            <a:endParaRPr sz="1600">
              <a:latin typeface="Lato"/>
              <a:cs typeface="Lato"/>
            </a:endParaRPr>
          </a:p>
        </p:txBody>
      </p:sp>
      <p:sp>
        <p:nvSpPr>
          <p:cNvPr id="144" name="object 90"/>
          <p:cNvSpPr/>
          <p:nvPr/>
        </p:nvSpPr>
        <p:spPr>
          <a:xfrm>
            <a:off x="0" y="575498"/>
            <a:ext cx="9537700" cy="600075"/>
          </a:xfrm>
          <a:custGeom>
            <a:avLst/>
            <a:gdLst/>
            <a:ahLst/>
            <a:cxnLst/>
            <a:rect l="l" t="t" r="r" b="b"/>
            <a:pathLst>
              <a:path w="9537700" h="600075">
                <a:moveTo>
                  <a:pt x="8892207" y="599998"/>
                </a:moveTo>
                <a:lnTo>
                  <a:pt x="0" y="599998"/>
                </a:lnTo>
                <a:lnTo>
                  <a:pt x="0" y="0"/>
                </a:lnTo>
                <a:lnTo>
                  <a:pt x="9537180" y="0"/>
                </a:lnTo>
                <a:lnTo>
                  <a:pt x="8892207" y="599998"/>
                </a:lnTo>
                <a:close/>
              </a:path>
            </a:pathLst>
          </a:custGeom>
          <a:solidFill>
            <a:srgbClr val="6EB8C4"/>
          </a:solidFill>
        </p:spPr>
        <p:txBody>
          <a:bodyPr wrap="square" lIns="0" tIns="0" rIns="0" bIns="0" rtlCol="0"/>
          <a:lstStyle/>
          <a:p>
            <a:endParaRPr/>
          </a:p>
        </p:txBody>
      </p:sp>
      <p:sp>
        <p:nvSpPr>
          <p:cNvPr id="145" name="object 91"/>
          <p:cNvSpPr txBox="1">
            <a:spLocks/>
          </p:cNvSpPr>
          <p:nvPr/>
        </p:nvSpPr>
        <p:spPr>
          <a:xfrm>
            <a:off x="311149" y="740189"/>
            <a:ext cx="8521065" cy="32060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2000" spc="10" dirty="0" smtClean="0">
                <a:latin typeface="UD デジタル 教科書体 NK-B" panose="02020700000000000000" pitchFamily="18" charset="-128"/>
                <a:ea typeface="UD デジタル 教科書体 NK-B" panose="02020700000000000000" pitchFamily="18" charset="-128"/>
              </a:rPr>
              <a:t>Overview</a:t>
            </a:r>
            <a:r>
              <a:rPr lang="en-US" sz="2000" spc="-95" dirty="0" smtClean="0">
                <a:latin typeface="UD デジタル 教科書体 NK-B" panose="02020700000000000000" pitchFamily="18" charset="-128"/>
                <a:ea typeface="UD デジタル 教科書体 NK-B" panose="02020700000000000000" pitchFamily="18" charset="-128"/>
              </a:rPr>
              <a:t> </a:t>
            </a:r>
            <a:r>
              <a:rPr lang="en-US" sz="2000" spc="-10" dirty="0" smtClean="0">
                <a:latin typeface="UD デジタル 教科書体 NK-B" panose="02020700000000000000" pitchFamily="18" charset="-128"/>
                <a:ea typeface="UD デジタル 教科書体 NK-B" panose="02020700000000000000" pitchFamily="18" charset="-128"/>
              </a:rPr>
              <a:t>of</a:t>
            </a:r>
            <a:r>
              <a:rPr lang="en-US" sz="2000" spc="-90" dirty="0" smtClean="0">
                <a:latin typeface="UD デジタル 教科書体 NK-B" panose="02020700000000000000" pitchFamily="18" charset="-128"/>
                <a:ea typeface="UD デジタル 教科書体 NK-B" panose="02020700000000000000" pitchFamily="18" charset="-128"/>
              </a:rPr>
              <a:t> </a:t>
            </a:r>
            <a:r>
              <a:rPr lang="en-US" sz="2000" spc="25" dirty="0" smtClean="0">
                <a:latin typeface="UD デジタル 教科書体 NK-B" panose="02020700000000000000" pitchFamily="18" charset="-128"/>
                <a:ea typeface="UD デジタル 教科書体 NK-B" panose="02020700000000000000" pitchFamily="18" charset="-128"/>
              </a:rPr>
              <a:t>Xanadu’s</a:t>
            </a:r>
            <a:r>
              <a:rPr lang="en-US" sz="2000" spc="-90" dirty="0" smtClean="0">
                <a:latin typeface="UD デジタル 教科書体 NK-B" panose="02020700000000000000" pitchFamily="18" charset="-128"/>
                <a:ea typeface="UD デジタル 教科書体 NK-B" panose="02020700000000000000" pitchFamily="18" charset="-128"/>
              </a:rPr>
              <a:t> </a:t>
            </a:r>
            <a:r>
              <a:rPr lang="en-US" sz="2000" spc="15" dirty="0" smtClean="0">
                <a:latin typeface="UD デジタル 教科書体 NK-B" panose="02020700000000000000" pitchFamily="18" charset="-128"/>
                <a:ea typeface="UD デジタル 教科書体 NK-B" panose="02020700000000000000" pitchFamily="18" charset="-128"/>
              </a:rPr>
              <a:t>photonic</a:t>
            </a:r>
            <a:r>
              <a:rPr lang="en-US" sz="2000" spc="-90" dirty="0" smtClean="0">
                <a:latin typeface="UD デジタル 教科書体 NK-B" panose="02020700000000000000" pitchFamily="18" charset="-128"/>
                <a:ea typeface="UD デジタル 教科書体 NK-B" panose="02020700000000000000" pitchFamily="18" charset="-128"/>
              </a:rPr>
              <a:t> </a:t>
            </a:r>
            <a:r>
              <a:rPr lang="en-US" sz="2000" spc="25" dirty="0" smtClean="0">
                <a:latin typeface="UD デジタル 教科書体 NK-B" panose="02020700000000000000" pitchFamily="18" charset="-128"/>
                <a:ea typeface="UD デジタル 教科書体 NK-B" panose="02020700000000000000" pitchFamily="18" charset="-128"/>
              </a:rPr>
              <a:t>quantum</a:t>
            </a:r>
            <a:r>
              <a:rPr lang="en-US" sz="2000" spc="-95" dirty="0" smtClean="0">
                <a:latin typeface="UD デジタル 教科書体 NK-B" panose="02020700000000000000" pitchFamily="18" charset="-128"/>
                <a:ea typeface="UD デジタル 教科書体 NK-B" panose="02020700000000000000" pitchFamily="18" charset="-128"/>
              </a:rPr>
              <a:t> </a:t>
            </a:r>
            <a:r>
              <a:rPr lang="en-US" sz="2000" spc="10" dirty="0" smtClean="0">
                <a:latin typeface="UD デジタル 教科書体 NK-B" panose="02020700000000000000" pitchFamily="18" charset="-128"/>
                <a:ea typeface="UD デジタル 教科書体 NK-B" panose="02020700000000000000" pitchFamily="18" charset="-128"/>
              </a:rPr>
              <a:t>computing</a:t>
            </a:r>
            <a:r>
              <a:rPr lang="en-US" sz="2000" spc="-90" dirty="0" smtClean="0">
                <a:latin typeface="UD デジタル 教科書体 NK-B" panose="02020700000000000000" pitchFamily="18" charset="-128"/>
                <a:ea typeface="UD デジタル 教科書体 NK-B" panose="02020700000000000000" pitchFamily="18" charset="-128"/>
              </a:rPr>
              <a:t> </a:t>
            </a:r>
            <a:r>
              <a:rPr lang="en-US" sz="2000" spc="25" dirty="0" smtClean="0">
                <a:latin typeface="UD デジタル 教科書体 NK-B" panose="02020700000000000000" pitchFamily="18" charset="-128"/>
                <a:ea typeface="UD デジタル 教科書体 NK-B" panose="02020700000000000000" pitchFamily="18" charset="-128"/>
              </a:rPr>
              <a:t>platform</a:t>
            </a:r>
            <a:endParaRPr lang="en-US" sz="2000" spc="25"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20521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object 2"/>
          <p:cNvSpPr/>
          <p:nvPr/>
        </p:nvSpPr>
        <p:spPr>
          <a:xfrm>
            <a:off x="10195629" y="1329219"/>
            <a:ext cx="353060" cy="4584700"/>
          </a:xfrm>
          <a:custGeom>
            <a:avLst/>
            <a:gdLst/>
            <a:ahLst/>
            <a:cxnLst/>
            <a:rect l="l" t="t" r="r" b="b"/>
            <a:pathLst>
              <a:path w="353059" h="4584700">
                <a:moveTo>
                  <a:pt x="0" y="4584593"/>
                </a:moveTo>
                <a:lnTo>
                  <a:pt x="0" y="0"/>
                </a:lnTo>
                <a:lnTo>
                  <a:pt x="352799" y="0"/>
                </a:lnTo>
                <a:lnTo>
                  <a:pt x="352799" y="4584593"/>
                </a:lnTo>
                <a:lnTo>
                  <a:pt x="0" y="4584593"/>
                </a:lnTo>
                <a:close/>
              </a:path>
            </a:pathLst>
          </a:custGeom>
          <a:ln w="9524">
            <a:solidFill>
              <a:srgbClr val="1C9397"/>
            </a:solidFill>
          </a:ln>
        </p:spPr>
        <p:txBody>
          <a:bodyPr wrap="square" lIns="0" tIns="0" rIns="0" bIns="0" rtlCol="0"/>
          <a:lstStyle/>
          <a:p>
            <a:endParaRPr/>
          </a:p>
        </p:txBody>
      </p:sp>
      <p:grpSp>
        <p:nvGrpSpPr>
          <p:cNvPr id="147" name="object 3"/>
          <p:cNvGrpSpPr/>
          <p:nvPr/>
        </p:nvGrpSpPr>
        <p:grpSpPr>
          <a:xfrm>
            <a:off x="1089920" y="2742757"/>
            <a:ext cx="9853295" cy="3335020"/>
            <a:chOff x="1089920" y="2742757"/>
            <a:chExt cx="9853295" cy="3335020"/>
          </a:xfrm>
        </p:grpSpPr>
        <p:sp>
          <p:nvSpPr>
            <p:cNvPr id="148" name="object 4"/>
            <p:cNvSpPr/>
            <p:nvPr/>
          </p:nvSpPr>
          <p:spPr>
            <a:xfrm>
              <a:off x="9647105" y="2747519"/>
              <a:ext cx="353060" cy="3169285"/>
            </a:xfrm>
            <a:custGeom>
              <a:avLst/>
              <a:gdLst/>
              <a:ahLst/>
              <a:cxnLst/>
              <a:rect l="l" t="t" r="r" b="b"/>
              <a:pathLst>
                <a:path w="353059" h="3169285">
                  <a:moveTo>
                    <a:pt x="0" y="3168893"/>
                  </a:moveTo>
                  <a:lnTo>
                    <a:pt x="0" y="0"/>
                  </a:lnTo>
                  <a:lnTo>
                    <a:pt x="352799" y="0"/>
                  </a:lnTo>
                  <a:lnTo>
                    <a:pt x="352799" y="3168893"/>
                  </a:lnTo>
                  <a:lnTo>
                    <a:pt x="0" y="3168893"/>
                  </a:lnTo>
                  <a:close/>
                </a:path>
              </a:pathLst>
            </a:custGeom>
            <a:ln w="9524">
              <a:solidFill>
                <a:srgbClr val="1C9397"/>
              </a:solidFill>
            </a:ln>
          </p:spPr>
          <p:txBody>
            <a:bodyPr wrap="square" lIns="0" tIns="0" rIns="0" bIns="0" rtlCol="0"/>
            <a:lstStyle/>
            <a:p>
              <a:endParaRPr/>
            </a:p>
          </p:txBody>
        </p:sp>
        <p:sp>
          <p:nvSpPr>
            <p:cNvPr id="149" name="object 5"/>
            <p:cNvSpPr/>
            <p:nvPr/>
          </p:nvSpPr>
          <p:spPr>
            <a:xfrm>
              <a:off x="1108970" y="5957863"/>
              <a:ext cx="9815195" cy="0"/>
            </a:xfrm>
            <a:custGeom>
              <a:avLst/>
              <a:gdLst/>
              <a:ahLst/>
              <a:cxnLst/>
              <a:rect l="l" t="t" r="r" b="b"/>
              <a:pathLst>
                <a:path w="9815195">
                  <a:moveTo>
                    <a:pt x="0" y="0"/>
                  </a:moveTo>
                  <a:lnTo>
                    <a:pt x="9815082" y="0"/>
                  </a:lnTo>
                </a:path>
              </a:pathLst>
            </a:custGeom>
            <a:ln w="38099">
              <a:solidFill>
                <a:srgbClr val="7E7E7E"/>
              </a:solidFill>
            </a:ln>
          </p:spPr>
          <p:txBody>
            <a:bodyPr wrap="square" lIns="0" tIns="0" rIns="0" bIns="0" rtlCol="0"/>
            <a:lstStyle/>
            <a:p>
              <a:endParaRPr/>
            </a:p>
          </p:txBody>
        </p:sp>
        <p:sp>
          <p:nvSpPr>
            <p:cNvPr id="150" name="object 6"/>
            <p:cNvSpPr/>
            <p:nvPr/>
          </p:nvSpPr>
          <p:spPr>
            <a:xfrm>
              <a:off x="1479272" y="5957863"/>
              <a:ext cx="8929370" cy="106045"/>
            </a:xfrm>
            <a:custGeom>
              <a:avLst/>
              <a:gdLst/>
              <a:ahLst/>
              <a:cxnLst/>
              <a:rect l="l" t="t" r="r" b="b"/>
              <a:pathLst>
                <a:path w="8929370" h="106045">
                  <a:moveTo>
                    <a:pt x="0" y="0"/>
                  </a:moveTo>
                  <a:lnTo>
                    <a:pt x="0" y="105599"/>
                  </a:lnTo>
                </a:path>
                <a:path w="8929370" h="106045">
                  <a:moveTo>
                    <a:pt x="1064322" y="0"/>
                  </a:moveTo>
                  <a:lnTo>
                    <a:pt x="1064322" y="105599"/>
                  </a:lnTo>
                </a:path>
                <a:path w="8929370" h="106045">
                  <a:moveTo>
                    <a:pt x="2128620" y="0"/>
                  </a:moveTo>
                  <a:lnTo>
                    <a:pt x="2128620" y="105599"/>
                  </a:lnTo>
                </a:path>
                <a:path w="8929370" h="106045">
                  <a:moveTo>
                    <a:pt x="3192943" y="0"/>
                  </a:moveTo>
                  <a:lnTo>
                    <a:pt x="3192943" y="105599"/>
                  </a:lnTo>
                </a:path>
                <a:path w="8929370" h="106045">
                  <a:moveTo>
                    <a:pt x="4257241" y="0"/>
                  </a:moveTo>
                  <a:lnTo>
                    <a:pt x="4257241" y="105599"/>
                  </a:lnTo>
                </a:path>
                <a:path w="8929370" h="106045">
                  <a:moveTo>
                    <a:pt x="5736138" y="0"/>
                  </a:moveTo>
                  <a:lnTo>
                    <a:pt x="5736138" y="105599"/>
                  </a:lnTo>
                </a:path>
                <a:path w="8929370" h="106045">
                  <a:moveTo>
                    <a:pt x="6800461" y="0"/>
                  </a:moveTo>
                  <a:lnTo>
                    <a:pt x="6800461" y="105599"/>
                  </a:lnTo>
                </a:path>
                <a:path w="8929370" h="106045">
                  <a:moveTo>
                    <a:pt x="7864759" y="0"/>
                  </a:moveTo>
                  <a:lnTo>
                    <a:pt x="7864759" y="105599"/>
                  </a:lnTo>
                </a:path>
                <a:path w="8929370" h="106045">
                  <a:moveTo>
                    <a:pt x="8929082" y="0"/>
                  </a:moveTo>
                  <a:lnTo>
                    <a:pt x="8929082" y="105599"/>
                  </a:lnTo>
                </a:path>
              </a:pathLst>
            </a:custGeom>
            <a:ln w="28574">
              <a:solidFill>
                <a:srgbClr val="7E7E7E"/>
              </a:solidFill>
            </a:ln>
          </p:spPr>
          <p:txBody>
            <a:bodyPr wrap="square" lIns="0" tIns="0" rIns="0" bIns="0" rtlCol="0"/>
            <a:lstStyle/>
            <a:p>
              <a:endParaRPr/>
            </a:p>
          </p:txBody>
        </p:sp>
      </p:grpSp>
      <p:sp>
        <p:nvSpPr>
          <p:cNvPr id="151" name="object 7"/>
          <p:cNvSpPr txBox="1">
            <a:spLocks/>
          </p:cNvSpPr>
          <p:nvPr/>
        </p:nvSpPr>
        <p:spPr>
          <a:xfrm>
            <a:off x="361024" y="306221"/>
            <a:ext cx="8079105" cy="406400"/>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2500" spc="-20" smtClean="0">
                <a:solidFill>
                  <a:srgbClr val="000000"/>
                </a:solidFill>
                <a:latin typeface="Lato"/>
                <a:cs typeface="Lato"/>
              </a:rPr>
              <a:t>QUANTUM</a:t>
            </a:r>
            <a:r>
              <a:rPr lang="en-US" sz="2500" spc="-165" smtClean="0">
                <a:solidFill>
                  <a:srgbClr val="000000"/>
                </a:solidFill>
                <a:latin typeface="Lato"/>
                <a:cs typeface="Lato"/>
              </a:rPr>
              <a:t> </a:t>
            </a:r>
            <a:r>
              <a:rPr lang="en-US" sz="2500" spc="5" smtClean="0">
                <a:solidFill>
                  <a:srgbClr val="000000"/>
                </a:solidFill>
                <a:latin typeface="Lato"/>
                <a:cs typeface="Lato"/>
              </a:rPr>
              <a:t>COMPUTING</a:t>
            </a:r>
            <a:r>
              <a:rPr lang="en-US" sz="2500" spc="-170" smtClean="0">
                <a:solidFill>
                  <a:srgbClr val="000000"/>
                </a:solidFill>
                <a:latin typeface="Lato"/>
                <a:cs typeface="Lato"/>
              </a:rPr>
              <a:t> </a:t>
            </a:r>
            <a:r>
              <a:rPr lang="en-US" sz="2500" spc="-15" smtClean="0">
                <a:solidFill>
                  <a:srgbClr val="000000"/>
                </a:solidFill>
              </a:rPr>
              <a:t>PROGRESS</a:t>
            </a:r>
            <a:r>
              <a:rPr lang="en-US" sz="2500" spc="-135" smtClean="0">
                <a:solidFill>
                  <a:srgbClr val="000000"/>
                </a:solidFill>
              </a:rPr>
              <a:t> </a:t>
            </a:r>
            <a:r>
              <a:rPr lang="en-US" sz="2500" spc="5" smtClean="0">
                <a:solidFill>
                  <a:srgbClr val="000000"/>
                </a:solidFill>
              </a:rPr>
              <a:t>IS</a:t>
            </a:r>
            <a:r>
              <a:rPr lang="en-US" sz="2500" spc="-130" smtClean="0">
                <a:solidFill>
                  <a:srgbClr val="000000"/>
                </a:solidFill>
              </a:rPr>
              <a:t> </a:t>
            </a:r>
            <a:r>
              <a:rPr lang="en-US" sz="2500" spc="-15" smtClean="0">
                <a:solidFill>
                  <a:srgbClr val="000000"/>
                </a:solidFill>
              </a:rPr>
              <a:t>ACCELERATING</a:t>
            </a:r>
            <a:endParaRPr lang="en-US" sz="2500">
              <a:latin typeface="Lato"/>
              <a:cs typeface="Lato"/>
            </a:endParaRPr>
          </a:p>
        </p:txBody>
      </p:sp>
      <p:sp>
        <p:nvSpPr>
          <p:cNvPr id="152" name="object 10"/>
          <p:cNvSpPr txBox="1"/>
          <p:nvPr/>
        </p:nvSpPr>
        <p:spPr>
          <a:xfrm>
            <a:off x="4490764" y="6098308"/>
            <a:ext cx="54274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Lato"/>
              </a:rPr>
              <a:t>2004</a:t>
            </a:r>
            <a:endParaRPr sz="1200">
              <a:latin typeface="Meiryo UI" panose="020B0604030504040204" pitchFamily="50" charset="-128"/>
              <a:ea typeface="Meiryo UI" panose="020B0604030504040204" pitchFamily="50" charset="-128"/>
              <a:cs typeface="Lato"/>
            </a:endParaRPr>
          </a:p>
        </p:txBody>
      </p:sp>
      <p:sp>
        <p:nvSpPr>
          <p:cNvPr id="153" name="object 11"/>
          <p:cNvSpPr txBox="1"/>
          <p:nvPr/>
        </p:nvSpPr>
        <p:spPr>
          <a:xfrm>
            <a:off x="5555076" y="6098308"/>
            <a:ext cx="54274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Lato"/>
              </a:rPr>
              <a:t>2006</a:t>
            </a:r>
            <a:endParaRPr sz="1200">
              <a:latin typeface="Meiryo UI" panose="020B0604030504040204" pitchFamily="50" charset="-128"/>
              <a:ea typeface="Meiryo UI" panose="020B0604030504040204" pitchFamily="50" charset="-128"/>
              <a:cs typeface="Lato"/>
            </a:endParaRPr>
          </a:p>
        </p:txBody>
      </p:sp>
      <p:sp>
        <p:nvSpPr>
          <p:cNvPr id="154" name="object 12"/>
          <p:cNvSpPr txBox="1"/>
          <p:nvPr/>
        </p:nvSpPr>
        <p:spPr>
          <a:xfrm>
            <a:off x="7033962" y="6098308"/>
            <a:ext cx="54274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Lato"/>
              </a:rPr>
              <a:t>2016</a:t>
            </a:r>
            <a:endParaRPr sz="1200">
              <a:latin typeface="Meiryo UI" panose="020B0604030504040204" pitchFamily="50" charset="-128"/>
              <a:ea typeface="Meiryo UI" panose="020B0604030504040204" pitchFamily="50" charset="-128"/>
              <a:cs typeface="Lato"/>
            </a:endParaRPr>
          </a:p>
        </p:txBody>
      </p:sp>
      <p:sp>
        <p:nvSpPr>
          <p:cNvPr id="155" name="object 13"/>
          <p:cNvSpPr txBox="1"/>
          <p:nvPr/>
        </p:nvSpPr>
        <p:spPr>
          <a:xfrm>
            <a:off x="8098274" y="6098308"/>
            <a:ext cx="54274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Lato"/>
              </a:rPr>
              <a:t>2018</a:t>
            </a:r>
            <a:endParaRPr sz="1200">
              <a:latin typeface="Meiryo UI" panose="020B0604030504040204" pitchFamily="50" charset="-128"/>
              <a:ea typeface="Meiryo UI" panose="020B0604030504040204" pitchFamily="50" charset="-128"/>
              <a:cs typeface="Lato"/>
            </a:endParaRPr>
          </a:p>
        </p:txBody>
      </p:sp>
      <p:sp>
        <p:nvSpPr>
          <p:cNvPr id="156" name="object 14"/>
          <p:cNvSpPr txBox="1"/>
          <p:nvPr/>
        </p:nvSpPr>
        <p:spPr>
          <a:xfrm>
            <a:off x="9162586" y="6098308"/>
            <a:ext cx="54274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Lato"/>
              </a:rPr>
              <a:t>2020</a:t>
            </a:r>
            <a:endParaRPr sz="1200">
              <a:latin typeface="Meiryo UI" panose="020B0604030504040204" pitchFamily="50" charset="-128"/>
              <a:ea typeface="Meiryo UI" panose="020B0604030504040204" pitchFamily="50" charset="-128"/>
              <a:cs typeface="Lato"/>
            </a:endParaRPr>
          </a:p>
        </p:txBody>
      </p:sp>
      <p:sp>
        <p:nvSpPr>
          <p:cNvPr id="157" name="object 15"/>
          <p:cNvSpPr txBox="1"/>
          <p:nvPr/>
        </p:nvSpPr>
        <p:spPr>
          <a:xfrm>
            <a:off x="10226860" y="6098308"/>
            <a:ext cx="54274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Lato"/>
              </a:rPr>
              <a:t>2022</a:t>
            </a:r>
            <a:endParaRPr sz="1200">
              <a:latin typeface="Meiryo UI" panose="020B0604030504040204" pitchFamily="50" charset="-128"/>
              <a:ea typeface="Meiryo UI" panose="020B0604030504040204" pitchFamily="50" charset="-128"/>
              <a:cs typeface="Lato"/>
            </a:endParaRPr>
          </a:p>
        </p:txBody>
      </p:sp>
      <p:sp>
        <p:nvSpPr>
          <p:cNvPr id="158" name="object 16"/>
          <p:cNvSpPr txBox="1"/>
          <p:nvPr/>
        </p:nvSpPr>
        <p:spPr>
          <a:xfrm>
            <a:off x="1294122" y="5782888"/>
            <a:ext cx="370205" cy="153888"/>
          </a:xfrm>
          <a:prstGeom prst="rect">
            <a:avLst/>
          </a:prstGeom>
          <a:solidFill>
            <a:srgbClr val="D8D8D8"/>
          </a:solidFill>
        </p:spPr>
        <p:txBody>
          <a:bodyPr vert="horz" wrap="square" lIns="0" tIns="0" rIns="0" bIns="0" rtlCol="0">
            <a:spAutoFit/>
          </a:bodyPr>
          <a:lstStyle/>
          <a:p>
            <a:pPr algn="ctr">
              <a:lnSpc>
                <a:spcPts val="1165"/>
              </a:lnSpc>
            </a:pPr>
            <a:r>
              <a:rPr sz="1050" dirty="0">
                <a:latin typeface="Meiryo UI" panose="020B0604030504040204" pitchFamily="50" charset="-128"/>
                <a:ea typeface="Meiryo UI" panose="020B0604030504040204" pitchFamily="50" charset="-128"/>
                <a:cs typeface="Lato"/>
              </a:rPr>
              <a:t>2</a:t>
            </a:r>
            <a:endParaRPr sz="1050">
              <a:latin typeface="Meiryo UI" panose="020B0604030504040204" pitchFamily="50" charset="-128"/>
              <a:ea typeface="Meiryo UI" panose="020B0604030504040204" pitchFamily="50" charset="-128"/>
              <a:cs typeface="Lato"/>
            </a:endParaRPr>
          </a:p>
        </p:txBody>
      </p:sp>
      <p:sp>
        <p:nvSpPr>
          <p:cNvPr id="159" name="object 17"/>
          <p:cNvSpPr/>
          <p:nvPr/>
        </p:nvSpPr>
        <p:spPr>
          <a:xfrm>
            <a:off x="2173285" y="5697538"/>
            <a:ext cx="370205" cy="234315"/>
          </a:xfrm>
          <a:custGeom>
            <a:avLst/>
            <a:gdLst/>
            <a:ahLst/>
            <a:cxnLst/>
            <a:rect l="l" t="t" r="r" b="b"/>
            <a:pathLst>
              <a:path w="370205" h="234314">
                <a:moveTo>
                  <a:pt x="370209" y="233999"/>
                </a:moveTo>
                <a:lnTo>
                  <a:pt x="0" y="233999"/>
                </a:lnTo>
                <a:lnTo>
                  <a:pt x="0" y="0"/>
                </a:lnTo>
                <a:lnTo>
                  <a:pt x="370209" y="0"/>
                </a:lnTo>
                <a:lnTo>
                  <a:pt x="370209" y="233999"/>
                </a:lnTo>
                <a:close/>
              </a:path>
            </a:pathLst>
          </a:custGeom>
          <a:solidFill>
            <a:srgbClr val="D8D8D8"/>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0" name="object 18"/>
          <p:cNvSpPr txBox="1"/>
          <p:nvPr/>
        </p:nvSpPr>
        <p:spPr>
          <a:xfrm>
            <a:off x="2305202" y="5710535"/>
            <a:ext cx="106680" cy="182101"/>
          </a:xfrm>
          <a:prstGeom prst="rect">
            <a:avLst/>
          </a:prstGeom>
        </p:spPr>
        <p:txBody>
          <a:bodyPr vert="horz" wrap="square" lIns="0" tIns="12700" rIns="0" bIns="0" rtlCol="0">
            <a:spAutoFit/>
          </a:bodyPr>
          <a:lstStyle/>
          <a:p>
            <a:pPr marL="12700">
              <a:lnSpc>
                <a:spcPct val="100000"/>
              </a:lnSpc>
              <a:spcBef>
                <a:spcPts val="100"/>
              </a:spcBef>
            </a:pPr>
            <a:r>
              <a:rPr sz="1100" dirty="0">
                <a:latin typeface="Meiryo UI" panose="020B0604030504040204" pitchFamily="50" charset="-128"/>
                <a:ea typeface="Meiryo UI" panose="020B0604030504040204" pitchFamily="50" charset="-128"/>
                <a:cs typeface="Lato"/>
              </a:rPr>
              <a:t>5</a:t>
            </a:r>
            <a:endParaRPr sz="1100">
              <a:latin typeface="Meiryo UI" panose="020B0604030504040204" pitchFamily="50" charset="-128"/>
              <a:ea typeface="Meiryo UI" panose="020B0604030504040204" pitchFamily="50" charset="-128"/>
              <a:cs typeface="Lato"/>
            </a:endParaRPr>
          </a:p>
        </p:txBody>
      </p:sp>
      <p:sp>
        <p:nvSpPr>
          <p:cNvPr id="161" name="object 19"/>
          <p:cNvSpPr/>
          <p:nvPr/>
        </p:nvSpPr>
        <p:spPr>
          <a:xfrm>
            <a:off x="2572219" y="5603988"/>
            <a:ext cx="370205" cy="327660"/>
          </a:xfrm>
          <a:custGeom>
            <a:avLst/>
            <a:gdLst/>
            <a:ahLst/>
            <a:cxnLst/>
            <a:rect l="l" t="t" r="r" b="b"/>
            <a:pathLst>
              <a:path w="370205" h="327660">
                <a:moveTo>
                  <a:pt x="370199" y="327599"/>
                </a:moveTo>
                <a:lnTo>
                  <a:pt x="0" y="327599"/>
                </a:lnTo>
                <a:lnTo>
                  <a:pt x="0" y="0"/>
                </a:lnTo>
                <a:lnTo>
                  <a:pt x="370199" y="0"/>
                </a:lnTo>
                <a:lnTo>
                  <a:pt x="370199" y="327599"/>
                </a:lnTo>
                <a:close/>
              </a:path>
            </a:pathLst>
          </a:custGeom>
          <a:solidFill>
            <a:srgbClr val="D8D8D8"/>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2" name="object 20"/>
          <p:cNvSpPr txBox="1"/>
          <p:nvPr/>
        </p:nvSpPr>
        <p:spPr>
          <a:xfrm>
            <a:off x="2704137" y="5663771"/>
            <a:ext cx="106680" cy="182101"/>
          </a:xfrm>
          <a:prstGeom prst="rect">
            <a:avLst/>
          </a:prstGeom>
        </p:spPr>
        <p:txBody>
          <a:bodyPr vert="horz" wrap="square" lIns="0" tIns="12700" rIns="0" bIns="0" rtlCol="0">
            <a:spAutoFit/>
          </a:bodyPr>
          <a:lstStyle/>
          <a:p>
            <a:pPr marL="12700">
              <a:lnSpc>
                <a:spcPct val="100000"/>
              </a:lnSpc>
              <a:spcBef>
                <a:spcPts val="100"/>
              </a:spcBef>
            </a:pPr>
            <a:r>
              <a:rPr sz="1100" dirty="0">
                <a:latin typeface="Meiryo UI" panose="020B0604030504040204" pitchFamily="50" charset="-128"/>
                <a:ea typeface="Meiryo UI" panose="020B0604030504040204" pitchFamily="50" charset="-128"/>
                <a:cs typeface="Lato"/>
              </a:rPr>
              <a:t>7</a:t>
            </a:r>
            <a:endParaRPr sz="1100">
              <a:latin typeface="Meiryo UI" panose="020B0604030504040204" pitchFamily="50" charset="-128"/>
              <a:ea typeface="Meiryo UI" panose="020B0604030504040204" pitchFamily="50" charset="-128"/>
              <a:cs typeface="Lato"/>
            </a:endParaRPr>
          </a:p>
        </p:txBody>
      </p:sp>
      <p:sp>
        <p:nvSpPr>
          <p:cNvPr id="163" name="object 21"/>
          <p:cNvSpPr txBox="1"/>
          <p:nvPr/>
        </p:nvSpPr>
        <p:spPr>
          <a:xfrm>
            <a:off x="5565939" y="5381847"/>
            <a:ext cx="370205" cy="556563"/>
          </a:xfrm>
          <a:prstGeom prst="rect">
            <a:avLst/>
          </a:prstGeom>
          <a:solidFill>
            <a:srgbClr val="D8D8D8"/>
          </a:solidFill>
        </p:spPr>
        <p:txBody>
          <a:bodyPr vert="horz" wrap="square" lIns="0" tIns="147320" rIns="0" bIns="0" rtlCol="0">
            <a:spAutoFit/>
          </a:bodyPr>
          <a:lstStyle/>
          <a:p>
            <a:pPr marL="103505">
              <a:lnSpc>
                <a:spcPct val="100000"/>
              </a:lnSpc>
              <a:spcBef>
                <a:spcPts val="1160"/>
              </a:spcBef>
            </a:pPr>
            <a:r>
              <a:rPr sz="1050" dirty="0" smtClean="0">
                <a:latin typeface="Meiryo UI" panose="020B0604030504040204" pitchFamily="50" charset="-128"/>
                <a:ea typeface="Meiryo UI" panose="020B0604030504040204" pitchFamily="50" charset="-128"/>
                <a:cs typeface="Lato"/>
              </a:rPr>
              <a:t>12</a:t>
            </a:r>
            <a:endParaRPr lang="en-US" sz="1050" dirty="0" smtClean="0">
              <a:latin typeface="Meiryo UI" panose="020B0604030504040204" pitchFamily="50" charset="-128"/>
              <a:ea typeface="Meiryo UI" panose="020B0604030504040204" pitchFamily="50" charset="-128"/>
              <a:cs typeface="Lato"/>
            </a:endParaRPr>
          </a:p>
          <a:p>
            <a:pPr marL="103505">
              <a:lnSpc>
                <a:spcPct val="100000"/>
              </a:lnSpc>
              <a:spcBef>
                <a:spcPts val="1160"/>
              </a:spcBef>
            </a:pPr>
            <a:endParaRPr sz="500" dirty="0">
              <a:latin typeface="Meiryo UI" panose="020B0604030504040204" pitchFamily="50" charset="-128"/>
              <a:ea typeface="Meiryo UI" panose="020B0604030504040204" pitchFamily="50" charset="-128"/>
              <a:cs typeface="Lato"/>
            </a:endParaRPr>
          </a:p>
        </p:txBody>
      </p:sp>
      <p:sp>
        <p:nvSpPr>
          <p:cNvPr id="164" name="object 22"/>
          <p:cNvSpPr/>
          <p:nvPr/>
        </p:nvSpPr>
        <p:spPr>
          <a:xfrm>
            <a:off x="7030260" y="4760565"/>
            <a:ext cx="370205" cy="1170940"/>
          </a:xfrm>
          <a:custGeom>
            <a:avLst/>
            <a:gdLst/>
            <a:ahLst/>
            <a:cxnLst/>
            <a:rect l="l" t="t" r="r" b="b"/>
            <a:pathLst>
              <a:path w="370204" h="1170939">
                <a:moveTo>
                  <a:pt x="370199" y="1170897"/>
                </a:moveTo>
                <a:lnTo>
                  <a:pt x="0" y="1170897"/>
                </a:lnTo>
                <a:lnTo>
                  <a:pt x="0" y="0"/>
                </a:lnTo>
                <a:lnTo>
                  <a:pt x="370199" y="0"/>
                </a:lnTo>
                <a:lnTo>
                  <a:pt x="370199" y="1170897"/>
                </a:lnTo>
                <a:close/>
              </a:path>
            </a:pathLst>
          </a:custGeom>
          <a:solidFill>
            <a:srgbClr val="D8D8D8"/>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5" name="object 23"/>
          <p:cNvSpPr txBox="1"/>
          <p:nvPr/>
        </p:nvSpPr>
        <p:spPr>
          <a:xfrm>
            <a:off x="7108052" y="5021662"/>
            <a:ext cx="169277" cy="648970"/>
          </a:xfrm>
          <a:prstGeom prst="rect">
            <a:avLst/>
          </a:prstGeom>
        </p:spPr>
        <p:txBody>
          <a:bodyPr vert="vert270" wrap="square" lIns="0" tIns="10795" rIns="0" bIns="0" rtlCol="0">
            <a:spAutoFit/>
          </a:bodyPr>
          <a:lstStyle/>
          <a:p>
            <a:pPr marL="12700">
              <a:lnSpc>
                <a:spcPct val="100000"/>
              </a:lnSpc>
              <a:spcBef>
                <a:spcPts val="85"/>
              </a:spcBef>
            </a:pPr>
            <a:r>
              <a:rPr sz="1100" dirty="0">
                <a:latin typeface="Meiryo UI" panose="020B0604030504040204" pitchFamily="50" charset="-128"/>
                <a:ea typeface="Meiryo UI" panose="020B0604030504040204" pitchFamily="50" charset="-128"/>
                <a:cs typeface="Lato"/>
              </a:rPr>
              <a:t>50</a:t>
            </a:r>
            <a:r>
              <a:rPr sz="1100" spc="-150" dirty="0">
                <a:latin typeface="Meiryo UI" panose="020B0604030504040204" pitchFamily="50" charset="-128"/>
                <a:ea typeface="Meiryo UI" panose="020B0604030504040204" pitchFamily="50" charset="-128"/>
                <a:cs typeface="Lato"/>
              </a:rPr>
              <a:t> </a:t>
            </a:r>
            <a:r>
              <a:rPr sz="1100" spc="5" dirty="0">
                <a:latin typeface="Meiryo UI" panose="020B0604030504040204" pitchFamily="50" charset="-128"/>
                <a:ea typeface="Meiryo UI" panose="020B0604030504040204" pitchFamily="50" charset="-128"/>
                <a:cs typeface="Lato"/>
              </a:rPr>
              <a:t>qubits</a:t>
            </a:r>
            <a:endParaRPr sz="1100">
              <a:latin typeface="Meiryo UI" panose="020B0604030504040204" pitchFamily="50" charset="-128"/>
              <a:ea typeface="Meiryo UI" panose="020B0604030504040204" pitchFamily="50" charset="-128"/>
              <a:cs typeface="Lato"/>
            </a:endParaRPr>
          </a:p>
        </p:txBody>
      </p:sp>
      <p:sp>
        <p:nvSpPr>
          <p:cNvPr id="166" name="object 24"/>
          <p:cNvSpPr/>
          <p:nvPr/>
        </p:nvSpPr>
        <p:spPr>
          <a:xfrm>
            <a:off x="8094558" y="4245466"/>
            <a:ext cx="370205" cy="1686560"/>
          </a:xfrm>
          <a:custGeom>
            <a:avLst/>
            <a:gdLst/>
            <a:ahLst/>
            <a:cxnLst/>
            <a:rect l="l" t="t" r="r" b="b"/>
            <a:pathLst>
              <a:path w="370204" h="1686560">
                <a:moveTo>
                  <a:pt x="370199" y="1685996"/>
                </a:moveTo>
                <a:lnTo>
                  <a:pt x="0" y="1685996"/>
                </a:lnTo>
                <a:lnTo>
                  <a:pt x="0" y="0"/>
                </a:lnTo>
                <a:lnTo>
                  <a:pt x="370199" y="0"/>
                </a:lnTo>
                <a:lnTo>
                  <a:pt x="370199" y="1685996"/>
                </a:lnTo>
                <a:close/>
              </a:path>
            </a:pathLst>
          </a:custGeom>
          <a:solidFill>
            <a:srgbClr val="D8D8D8"/>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7" name="object 25"/>
          <p:cNvSpPr txBox="1"/>
          <p:nvPr/>
        </p:nvSpPr>
        <p:spPr>
          <a:xfrm>
            <a:off x="8172364" y="4764102"/>
            <a:ext cx="169277" cy="648970"/>
          </a:xfrm>
          <a:prstGeom prst="rect">
            <a:avLst/>
          </a:prstGeom>
        </p:spPr>
        <p:txBody>
          <a:bodyPr vert="vert270" wrap="square" lIns="0" tIns="10795" rIns="0" bIns="0" rtlCol="0">
            <a:spAutoFit/>
          </a:bodyPr>
          <a:lstStyle/>
          <a:p>
            <a:pPr marL="12700">
              <a:lnSpc>
                <a:spcPct val="100000"/>
              </a:lnSpc>
              <a:spcBef>
                <a:spcPts val="85"/>
              </a:spcBef>
            </a:pPr>
            <a:r>
              <a:rPr sz="1100" dirty="0">
                <a:latin typeface="Meiryo UI" panose="020B0604030504040204" pitchFamily="50" charset="-128"/>
                <a:ea typeface="Meiryo UI" panose="020B0604030504040204" pitchFamily="50" charset="-128"/>
                <a:cs typeface="Lato"/>
              </a:rPr>
              <a:t>72</a:t>
            </a:r>
            <a:r>
              <a:rPr sz="1100" spc="-150" dirty="0">
                <a:latin typeface="Meiryo UI" panose="020B0604030504040204" pitchFamily="50" charset="-128"/>
                <a:ea typeface="Meiryo UI" panose="020B0604030504040204" pitchFamily="50" charset="-128"/>
                <a:cs typeface="Lato"/>
              </a:rPr>
              <a:t> </a:t>
            </a:r>
            <a:r>
              <a:rPr sz="1100" spc="5" dirty="0">
                <a:latin typeface="Meiryo UI" panose="020B0604030504040204" pitchFamily="50" charset="-128"/>
                <a:ea typeface="Meiryo UI" panose="020B0604030504040204" pitchFamily="50" charset="-128"/>
                <a:cs typeface="Lato"/>
              </a:rPr>
              <a:t>qubits</a:t>
            </a:r>
            <a:endParaRPr sz="1100">
              <a:latin typeface="Meiryo UI" panose="020B0604030504040204" pitchFamily="50" charset="-128"/>
              <a:ea typeface="Meiryo UI" panose="020B0604030504040204" pitchFamily="50" charset="-128"/>
              <a:cs typeface="Lato"/>
            </a:endParaRPr>
          </a:p>
        </p:txBody>
      </p:sp>
      <p:sp>
        <p:nvSpPr>
          <p:cNvPr id="168" name="object 26"/>
          <p:cNvSpPr/>
          <p:nvPr/>
        </p:nvSpPr>
        <p:spPr>
          <a:xfrm>
            <a:off x="7675259" y="5782888"/>
            <a:ext cx="370205" cy="148590"/>
          </a:xfrm>
          <a:custGeom>
            <a:avLst/>
            <a:gdLst/>
            <a:ahLst/>
            <a:cxnLst/>
            <a:rect l="l" t="t" r="r" b="b"/>
            <a:pathLst>
              <a:path w="370204" h="148589">
                <a:moveTo>
                  <a:pt x="370199" y="148499"/>
                </a:moveTo>
                <a:lnTo>
                  <a:pt x="0" y="148499"/>
                </a:lnTo>
                <a:lnTo>
                  <a:pt x="0" y="0"/>
                </a:lnTo>
                <a:lnTo>
                  <a:pt x="370199" y="0"/>
                </a:lnTo>
                <a:lnTo>
                  <a:pt x="370199" y="148499"/>
                </a:lnTo>
                <a:close/>
              </a:path>
            </a:pathLst>
          </a:custGeom>
          <a:solidFill>
            <a:srgbClr val="1C9397"/>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69" name="object 27"/>
          <p:cNvSpPr txBox="1"/>
          <p:nvPr/>
        </p:nvSpPr>
        <p:spPr>
          <a:xfrm>
            <a:off x="7808996" y="5758155"/>
            <a:ext cx="102870" cy="166712"/>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Meiryo UI" panose="020B0604030504040204" pitchFamily="50" charset="-128"/>
                <a:ea typeface="Meiryo UI" panose="020B0604030504040204" pitchFamily="50" charset="-128"/>
                <a:cs typeface="Lato"/>
              </a:rPr>
              <a:t>2</a:t>
            </a:r>
            <a:endParaRPr sz="1000">
              <a:latin typeface="Meiryo UI" panose="020B0604030504040204" pitchFamily="50" charset="-128"/>
              <a:ea typeface="Meiryo UI" panose="020B0604030504040204" pitchFamily="50" charset="-128"/>
              <a:cs typeface="Lato"/>
            </a:endParaRPr>
          </a:p>
        </p:txBody>
      </p:sp>
      <p:sp>
        <p:nvSpPr>
          <p:cNvPr id="170" name="object 28"/>
          <p:cNvSpPr/>
          <p:nvPr/>
        </p:nvSpPr>
        <p:spPr>
          <a:xfrm>
            <a:off x="8610282" y="5564738"/>
            <a:ext cx="370205" cy="367030"/>
          </a:xfrm>
          <a:custGeom>
            <a:avLst/>
            <a:gdLst/>
            <a:ahLst/>
            <a:cxnLst/>
            <a:rect l="l" t="t" r="r" b="b"/>
            <a:pathLst>
              <a:path w="370204" h="367029">
                <a:moveTo>
                  <a:pt x="370199" y="366599"/>
                </a:moveTo>
                <a:lnTo>
                  <a:pt x="0" y="366599"/>
                </a:lnTo>
                <a:lnTo>
                  <a:pt x="0" y="0"/>
                </a:lnTo>
                <a:lnTo>
                  <a:pt x="370199" y="0"/>
                </a:lnTo>
                <a:lnTo>
                  <a:pt x="370199" y="366599"/>
                </a:lnTo>
                <a:close/>
              </a:path>
            </a:pathLst>
          </a:custGeom>
          <a:solidFill>
            <a:srgbClr val="1C9397"/>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1" name="object 29"/>
          <p:cNvSpPr txBox="1"/>
          <p:nvPr/>
        </p:nvSpPr>
        <p:spPr>
          <a:xfrm>
            <a:off x="8742193" y="5644027"/>
            <a:ext cx="106680"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FFFFFF"/>
                </a:solidFill>
                <a:latin typeface="Meiryo UI" panose="020B0604030504040204" pitchFamily="50" charset="-128"/>
                <a:ea typeface="Meiryo UI" panose="020B0604030504040204" pitchFamily="50" charset="-128"/>
                <a:cs typeface="Lato"/>
              </a:rPr>
              <a:t>4</a:t>
            </a:r>
            <a:endParaRPr sz="1050">
              <a:latin typeface="Meiryo UI" panose="020B0604030504040204" pitchFamily="50" charset="-128"/>
              <a:ea typeface="Meiryo UI" panose="020B0604030504040204" pitchFamily="50" charset="-128"/>
              <a:cs typeface="Lato"/>
            </a:endParaRPr>
          </a:p>
        </p:txBody>
      </p:sp>
      <p:sp>
        <p:nvSpPr>
          <p:cNvPr id="172" name="object 30"/>
          <p:cNvSpPr/>
          <p:nvPr/>
        </p:nvSpPr>
        <p:spPr>
          <a:xfrm>
            <a:off x="9034057" y="5044764"/>
            <a:ext cx="370205" cy="887094"/>
          </a:xfrm>
          <a:custGeom>
            <a:avLst/>
            <a:gdLst/>
            <a:ahLst/>
            <a:cxnLst/>
            <a:rect l="l" t="t" r="r" b="b"/>
            <a:pathLst>
              <a:path w="370204" h="887095">
                <a:moveTo>
                  <a:pt x="370199" y="886798"/>
                </a:moveTo>
                <a:lnTo>
                  <a:pt x="0" y="886798"/>
                </a:lnTo>
                <a:lnTo>
                  <a:pt x="0" y="0"/>
                </a:lnTo>
                <a:lnTo>
                  <a:pt x="370199" y="0"/>
                </a:lnTo>
                <a:lnTo>
                  <a:pt x="370199" y="886798"/>
                </a:lnTo>
                <a:close/>
              </a:path>
            </a:pathLst>
          </a:custGeom>
          <a:solidFill>
            <a:srgbClr val="1C9397"/>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3" name="object 31"/>
          <p:cNvSpPr txBox="1"/>
          <p:nvPr/>
        </p:nvSpPr>
        <p:spPr>
          <a:xfrm>
            <a:off x="9126006" y="5498713"/>
            <a:ext cx="187960"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FFFFFF"/>
                </a:solidFill>
                <a:latin typeface="Meiryo UI" panose="020B0604030504040204" pitchFamily="50" charset="-128"/>
                <a:ea typeface="Meiryo UI" panose="020B0604030504040204" pitchFamily="50" charset="-128"/>
                <a:cs typeface="Lato"/>
              </a:rPr>
              <a:t>12</a:t>
            </a:r>
            <a:endParaRPr sz="1050" dirty="0">
              <a:latin typeface="Meiryo UI" panose="020B0604030504040204" pitchFamily="50" charset="-128"/>
              <a:ea typeface="Meiryo UI" panose="020B0604030504040204" pitchFamily="50" charset="-128"/>
              <a:cs typeface="Lato"/>
            </a:endParaRPr>
          </a:p>
        </p:txBody>
      </p:sp>
      <p:sp>
        <p:nvSpPr>
          <p:cNvPr id="174" name="object 32"/>
          <p:cNvSpPr/>
          <p:nvPr/>
        </p:nvSpPr>
        <p:spPr>
          <a:xfrm>
            <a:off x="9638355" y="3852467"/>
            <a:ext cx="370205" cy="2078989"/>
          </a:xfrm>
          <a:custGeom>
            <a:avLst/>
            <a:gdLst/>
            <a:ahLst/>
            <a:cxnLst/>
            <a:rect l="l" t="t" r="r" b="b"/>
            <a:pathLst>
              <a:path w="370204" h="2078989">
                <a:moveTo>
                  <a:pt x="370199" y="2078995"/>
                </a:moveTo>
                <a:lnTo>
                  <a:pt x="0" y="2078995"/>
                </a:lnTo>
                <a:lnTo>
                  <a:pt x="0" y="0"/>
                </a:lnTo>
                <a:lnTo>
                  <a:pt x="370199" y="0"/>
                </a:lnTo>
                <a:lnTo>
                  <a:pt x="370199" y="2078995"/>
                </a:lnTo>
                <a:close/>
              </a:path>
            </a:pathLst>
          </a:custGeom>
          <a:solidFill>
            <a:srgbClr val="1C9397"/>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75" name="object 33"/>
          <p:cNvSpPr txBox="1"/>
          <p:nvPr/>
        </p:nvSpPr>
        <p:spPr>
          <a:xfrm>
            <a:off x="9716126" y="4304033"/>
            <a:ext cx="169277" cy="1454122"/>
          </a:xfrm>
          <a:prstGeom prst="rect">
            <a:avLst/>
          </a:prstGeom>
        </p:spPr>
        <p:txBody>
          <a:bodyPr vert="vert270" wrap="square" lIns="0" tIns="10795" rIns="0" bIns="0" rtlCol="0">
            <a:spAutoFit/>
          </a:bodyPr>
          <a:lstStyle/>
          <a:p>
            <a:pPr marL="12700">
              <a:lnSpc>
                <a:spcPct val="100000"/>
              </a:lnSpc>
              <a:spcBef>
                <a:spcPts val="85"/>
              </a:spcBef>
            </a:pPr>
            <a:r>
              <a:rPr sz="1100" spc="-10" dirty="0">
                <a:solidFill>
                  <a:srgbClr val="FFFFFF"/>
                </a:solidFill>
                <a:latin typeface="Meiryo UI" panose="020B0604030504040204" pitchFamily="50" charset="-128"/>
                <a:ea typeface="Meiryo UI" panose="020B0604030504040204" pitchFamily="50" charset="-128"/>
                <a:cs typeface="Lato"/>
              </a:rPr>
              <a:t>80-1,000+</a:t>
            </a:r>
            <a:r>
              <a:rPr sz="1100" spc="-120" dirty="0">
                <a:solidFill>
                  <a:srgbClr val="FFFFFF"/>
                </a:solidFill>
                <a:latin typeface="Meiryo UI" panose="020B0604030504040204" pitchFamily="50" charset="-128"/>
                <a:ea typeface="Meiryo UI" panose="020B0604030504040204" pitchFamily="50" charset="-128"/>
                <a:cs typeface="Lato"/>
              </a:rPr>
              <a:t> </a:t>
            </a:r>
            <a:r>
              <a:rPr sz="1100" spc="5" dirty="0">
                <a:solidFill>
                  <a:srgbClr val="FFFFFF"/>
                </a:solidFill>
                <a:latin typeface="Meiryo UI" panose="020B0604030504040204" pitchFamily="50" charset="-128"/>
                <a:ea typeface="Meiryo UI" panose="020B0604030504040204" pitchFamily="50" charset="-128"/>
                <a:cs typeface="Lato"/>
              </a:rPr>
              <a:t>qubits</a:t>
            </a:r>
            <a:endParaRPr sz="1100" dirty="0">
              <a:latin typeface="Meiryo UI" panose="020B0604030504040204" pitchFamily="50" charset="-128"/>
              <a:ea typeface="Meiryo UI" panose="020B0604030504040204" pitchFamily="50" charset="-128"/>
              <a:cs typeface="Lato"/>
            </a:endParaRPr>
          </a:p>
        </p:txBody>
      </p:sp>
      <p:sp>
        <p:nvSpPr>
          <p:cNvPr id="176" name="object 34"/>
          <p:cNvSpPr/>
          <p:nvPr/>
        </p:nvSpPr>
        <p:spPr>
          <a:xfrm>
            <a:off x="10186879" y="2762569"/>
            <a:ext cx="370205" cy="3169285"/>
          </a:xfrm>
          <a:custGeom>
            <a:avLst/>
            <a:gdLst/>
            <a:ahLst/>
            <a:cxnLst/>
            <a:rect l="l" t="t" r="r" b="b"/>
            <a:pathLst>
              <a:path w="370204" h="3169285">
                <a:moveTo>
                  <a:pt x="370199" y="3168893"/>
                </a:moveTo>
                <a:lnTo>
                  <a:pt x="0" y="3168893"/>
                </a:lnTo>
                <a:lnTo>
                  <a:pt x="0" y="0"/>
                </a:lnTo>
                <a:lnTo>
                  <a:pt x="370199" y="0"/>
                </a:lnTo>
                <a:lnTo>
                  <a:pt x="370199" y="3168893"/>
                </a:lnTo>
                <a:close/>
              </a:path>
            </a:pathLst>
          </a:custGeom>
          <a:solidFill>
            <a:srgbClr val="1C9397"/>
          </a:solidFill>
        </p:spPr>
        <p:txBody>
          <a:bodyPr wrap="square" lIns="0" tIns="0" rIns="0" bIns="0" rtlCol="0"/>
          <a:lstStyle/>
          <a:p>
            <a:endParaRPr/>
          </a:p>
        </p:txBody>
      </p:sp>
      <p:sp>
        <p:nvSpPr>
          <p:cNvPr id="177" name="object 35"/>
          <p:cNvSpPr txBox="1"/>
          <p:nvPr/>
        </p:nvSpPr>
        <p:spPr>
          <a:xfrm>
            <a:off x="10289124" y="3223789"/>
            <a:ext cx="169277" cy="2216744"/>
          </a:xfrm>
          <a:prstGeom prst="rect">
            <a:avLst/>
          </a:prstGeom>
        </p:spPr>
        <p:txBody>
          <a:bodyPr vert="vert270" wrap="square" lIns="0" tIns="10795" rIns="0" bIns="0" rtlCol="0">
            <a:spAutoFit/>
          </a:bodyPr>
          <a:lstStyle/>
          <a:p>
            <a:pPr marL="12700" algn="ctr">
              <a:lnSpc>
                <a:spcPct val="100000"/>
              </a:lnSpc>
              <a:spcBef>
                <a:spcPts val="85"/>
              </a:spcBef>
            </a:pPr>
            <a:r>
              <a:rPr sz="1100" spc="-5" dirty="0">
                <a:solidFill>
                  <a:srgbClr val="FFFFFF"/>
                </a:solidFill>
                <a:latin typeface="Meiryo UI" panose="020B0604030504040204" pitchFamily="50" charset="-128"/>
                <a:ea typeface="Meiryo UI" panose="020B0604030504040204" pitchFamily="50" charset="-128"/>
                <a:cs typeface="Lato"/>
              </a:rPr>
              <a:t>1,000-100,000+</a:t>
            </a:r>
            <a:r>
              <a:rPr sz="1100" spc="-145" dirty="0">
                <a:solidFill>
                  <a:srgbClr val="FFFFFF"/>
                </a:solidFill>
                <a:latin typeface="Meiryo UI" panose="020B0604030504040204" pitchFamily="50" charset="-128"/>
                <a:ea typeface="Meiryo UI" panose="020B0604030504040204" pitchFamily="50" charset="-128"/>
                <a:cs typeface="Lato"/>
              </a:rPr>
              <a:t> </a:t>
            </a:r>
            <a:r>
              <a:rPr sz="1100" spc="5" dirty="0">
                <a:solidFill>
                  <a:srgbClr val="FFFFFF"/>
                </a:solidFill>
                <a:latin typeface="Meiryo UI" panose="020B0604030504040204" pitchFamily="50" charset="-128"/>
                <a:ea typeface="Meiryo UI" panose="020B0604030504040204" pitchFamily="50" charset="-128"/>
                <a:cs typeface="Lato"/>
              </a:rPr>
              <a:t>qubits</a:t>
            </a:r>
            <a:endParaRPr sz="1100" dirty="0">
              <a:latin typeface="Meiryo UI" panose="020B0604030504040204" pitchFamily="50" charset="-128"/>
              <a:ea typeface="Meiryo UI" panose="020B0604030504040204" pitchFamily="50" charset="-128"/>
              <a:cs typeface="Lato"/>
            </a:endParaRPr>
          </a:p>
        </p:txBody>
      </p:sp>
      <p:grpSp>
        <p:nvGrpSpPr>
          <p:cNvPr id="178" name="object 36"/>
          <p:cNvGrpSpPr/>
          <p:nvPr/>
        </p:nvGrpSpPr>
        <p:grpSpPr>
          <a:xfrm>
            <a:off x="1152930" y="2580044"/>
            <a:ext cx="8824595" cy="3469004"/>
            <a:chOff x="1152930" y="2580044"/>
            <a:chExt cx="8824595" cy="3469004"/>
          </a:xfrm>
        </p:grpSpPr>
        <p:sp>
          <p:nvSpPr>
            <p:cNvPr id="179" name="object 37"/>
            <p:cNvSpPr/>
            <p:nvPr/>
          </p:nvSpPr>
          <p:spPr>
            <a:xfrm>
              <a:off x="1159280" y="5187789"/>
              <a:ext cx="4762500" cy="153670"/>
            </a:xfrm>
            <a:custGeom>
              <a:avLst/>
              <a:gdLst/>
              <a:ahLst/>
              <a:cxnLst/>
              <a:rect l="l" t="t" r="r" b="b"/>
              <a:pathLst>
                <a:path w="4762500" h="153670">
                  <a:moveTo>
                    <a:pt x="0" y="153299"/>
                  </a:moveTo>
                  <a:lnTo>
                    <a:pt x="1003" y="123467"/>
                  </a:lnTo>
                  <a:lnTo>
                    <a:pt x="3741" y="99102"/>
                  </a:lnTo>
                  <a:lnTo>
                    <a:pt x="7802" y="82674"/>
                  </a:lnTo>
                  <a:lnTo>
                    <a:pt x="12774" y="76649"/>
                  </a:lnTo>
                  <a:lnTo>
                    <a:pt x="2368462" y="76649"/>
                  </a:lnTo>
                  <a:lnTo>
                    <a:pt x="2373443" y="70625"/>
                  </a:lnTo>
                  <a:lnTo>
                    <a:pt x="2377503" y="54196"/>
                  </a:lnTo>
                  <a:lnTo>
                    <a:pt x="2380236" y="29832"/>
                  </a:lnTo>
                  <a:lnTo>
                    <a:pt x="2381237" y="0"/>
                  </a:lnTo>
                  <a:lnTo>
                    <a:pt x="2382242" y="29832"/>
                  </a:lnTo>
                  <a:lnTo>
                    <a:pt x="2384981" y="54196"/>
                  </a:lnTo>
                  <a:lnTo>
                    <a:pt x="2389042" y="70625"/>
                  </a:lnTo>
                  <a:lnTo>
                    <a:pt x="2394012" y="76649"/>
                  </a:lnTo>
                  <a:lnTo>
                    <a:pt x="4749707" y="76649"/>
                  </a:lnTo>
                  <a:lnTo>
                    <a:pt x="4754688" y="82674"/>
                  </a:lnTo>
                  <a:lnTo>
                    <a:pt x="4758748" y="99102"/>
                  </a:lnTo>
                  <a:lnTo>
                    <a:pt x="4761481" y="123467"/>
                  </a:lnTo>
                  <a:lnTo>
                    <a:pt x="4762482" y="153299"/>
                  </a:lnTo>
                </a:path>
              </a:pathLst>
            </a:custGeom>
            <a:ln w="12699">
              <a:solidFill>
                <a:srgbClr val="000000"/>
              </a:solidFill>
            </a:ln>
          </p:spPr>
          <p:txBody>
            <a:bodyPr wrap="square" lIns="0" tIns="0" rIns="0" bIns="0" rtlCol="0"/>
            <a:lstStyle/>
            <a:p>
              <a:endParaRPr/>
            </a:p>
          </p:txBody>
        </p:sp>
        <p:sp>
          <p:nvSpPr>
            <p:cNvPr id="180" name="object 38"/>
            <p:cNvSpPr/>
            <p:nvPr/>
          </p:nvSpPr>
          <p:spPr>
            <a:xfrm>
              <a:off x="6177862" y="5873338"/>
              <a:ext cx="640715" cy="169545"/>
            </a:xfrm>
            <a:custGeom>
              <a:avLst/>
              <a:gdLst/>
              <a:ahLst/>
              <a:cxnLst/>
              <a:rect l="l" t="t" r="r" b="b"/>
              <a:pathLst>
                <a:path w="640715" h="169545">
                  <a:moveTo>
                    <a:pt x="320224" y="169049"/>
                  </a:moveTo>
                  <a:lnTo>
                    <a:pt x="0" y="84524"/>
                  </a:lnTo>
                  <a:lnTo>
                    <a:pt x="320224" y="0"/>
                  </a:lnTo>
                  <a:lnTo>
                    <a:pt x="640473" y="84524"/>
                  </a:lnTo>
                  <a:lnTo>
                    <a:pt x="320224" y="169049"/>
                  </a:lnTo>
                  <a:close/>
                </a:path>
              </a:pathLst>
            </a:custGeom>
            <a:solidFill>
              <a:srgbClr val="7E7E7E"/>
            </a:solidFill>
          </p:spPr>
          <p:txBody>
            <a:bodyPr wrap="square" lIns="0" tIns="0" rIns="0" bIns="0" rtlCol="0"/>
            <a:lstStyle/>
            <a:p>
              <a:endParaRPr/>
            </a:p>
          </p:txBody>
        </p:sp>
        <p:sp>
          <p:nvSpPr>
            <p:cNvPr id="181" name="object 39"/>
            <p:cNvSpPr/>
            <p:nvPr/>
          </p:nvSpPr>
          <p:spPr>
            <a:xfrm>
              <a:off x="6177862" y="5873338"/>
              <a:ext cx="640715" cy="169545"/>
            </a:xfrm>
            <a:custGeom>
              <a:avLst/>
              <a:gdLst/>
              <a:ahLst/>
              <a:cxnLst/>
              <a:rect l="l" t="t" r="r" b="b"/>
              <a:pathLst>
                <a:path w="640715" h="169545">
                  <a:moveTo>
                    <a:pt x="320224" y="0"/>
                  </a:moveTo>
                  <a:lnTo>
                    <a:pt x="320224" y="169049"/>
                  </a:lnTo>
                </a:path>
                <a:path w="640715" h="169545">
                  <a:moveTo>
                    <a:pt x="320224" y="0"/>
                  </a:moveTo>
                  <a:lnTo>
                    <a:pt x="640473" y="84524"/>
                  </a:lnTo>
                  <a:lnTo>
                    <a:pt x="320224" y="169049"/>
                  </a:lnTo>
                  <a:lnTo>
                    <a:pt x="0" y="84524"/>
                  </a:lnTo>
                  <a:lnTo>
                    <a:pt x="320224" y="0"/>
                  </a:lnTo>
                  <a:close/>
                </a:path>
              </a:pathLst>
            </a:custGeom>
            <a:ln w="12699">
              <a:solidFill>
                <a:srgbClr val="7E7E7E"/>
              </a:solidFill>
            </a:ln>
          </p:spPr>
          <p:txBody>
            <a:bodyPr wrap="square" lIns="0" tIns="0" rIns="0" bIns="0" rtlCol="0"/>
            <a:lstStyle/>
            <a:p>
              <a:endParaRPr/>
            </a:p>
          </p:txBody>
        </p:sp>
        <p:sp>
          <p:nvSpPr>
            <p:cNvPr id="182" name="object 40"/>
            <p:cNvSpPr/>
            <p:nvPr/>
          </p:nvSpPr>
          <p:spPr>
            <a:xfrm>
              <a:off x="6876436" y="4426206"/>
              <a:ext cx="677963" cy="271184"/>
            </a:xfrm>
            <a:prstGeom prst="rect">
              <a:avLst/>
            </a:prstGeom>
            <a:blipFill>
              <a:blip r:embed="rId2" cstate="print"/>
              <a:stretch>
                <a:fillRect/>
              </a:stretch>
            </a:blipFill>
          </p:spPr>
          <p:txBody>
            <a:bodyPr wrap="square" lIns="0" tIns="0" rIns="0" bIns="0" rtlCol="0"/>
            <a:lstStyle/>
            <a:p>
              <a:endParaRPr/>
            </a:p>
          </p:txBody>
        </p:sp>
        <p:sp>
          <p:nvSpPr>
            <p:cNvPr id="183" name="object 41"/>
            <p:cNvSpPr/>
            <p:nvPr/>
          </p:nvSpPr>
          <p:spPr>
            <a:xfrm>
              <a:off x="7854909" y="3852342"/>
              <a:ext cx="849648" cy="366724"/>
            </a:xfrm>
            <a:prstGeom prst="rect">
              <a:avLst/>
            </a:prstGeom>
            <a:blipFill>
              <a:blip r:embed="rId3" cstate="print"/>
              <a:stretch>
                <a:fillRect/>
              </a:stretch>
            </a:blipFill>
          </p:spPr>
          <p:txBody>
            <a:bodyPr wrap="square" lIns="0" tIns="0" rIns="0" bIns="0" rtlCol="0"/>
            <a:lstStyle/>
            <a:p>
              <a:endParaRPr/>
            </a:p>
          </p:txBody>
        </p:sp>
        <p:sp>
          <p:nvSpPr>
            <p:cNvPr id="184" name="object 42"/>
            <p:cNvSpPr/>
            <p:nvPr/>
          </p:nvSpPr>
          <p:spPr>
            <a:xfrm>
              <a:off x="8795382" y="4816165"/>
              <a:ext cx="424180" cy="748665"/>
            </a:xfrm>
            <a:custGeom>
              <a:avLst/>
              <a:gdLst/>
              <a:ahLst/>
              <a:cxnLst/>
              <a:rect l="l" t="t" r="r" b="b"/>
              <a:pathLst>
                <a:path w="424179" h="748664">
                  <a:moveTo>
                    <a:pt x="0" y="748573"/>
                  </a:moveTo>
                  <a:lnTo>
                    <a:pt x="0" y="0"/>
                  </a:lnTo>
                  <a:lnTo>
                    <a:pt x="423899" y="0"/>
                  </a:lnTo>
                  <a:lnTo>
                    <a:pt x="423899" y="171524"/>
                  </a:lnTo>
                </a:path>
              </a:pathLst>
            </a:custGeom>
            <a:ln w="9524">
              <a:solidFill>
                <a:srgbClr val="7E7E7E"/>
              </a:solidFill>
            </a:ln>
          </p:spPr>
          <p:txBody>
            <a:bodyPr wrap="square" lIns="0" tIns="0" rIns="0" bIns="0" rtlCol="0"/>
            <a:lstStyle/>
            <a:p>
              <a:endParaRPr/>
            </a:p>
          </p:txBody>
        </p:sp>
        <p:sp>
          <p:nvSpPr>
            <p:cNvPr id="185" name="object 43"/>
            <p:cNvSpPr/>
            <p:nvPr/>
          </p:nvSpPr>
          <p:spPr>
            <a:xfrm>
              <a:off x="9203531" y="4987689"/>
              <a:ext cx="31750" cy="43815"/>
            </a:xfrm>
            <a:custGeom>
              <a:avLst/>
              <a:gdLst/>
              <a:ahLst/>
              <a:cxnLst/>
              <a:rect l="l" t="t" r="r" b="b"/>
              <a:pathLst>
                <a:path w="31750" h="43814">
                  <a:moveTo>
                    <a:pt x="15749" y="43224"/>
                  </a:moveTo>
                  <a:lnTo>
                    <a:pt x="0" y="0"/>
                  </a:lnTo>
                  <a:lnTo>
                    <a:pt x="31474" y="0"/>
                  </a:lnTo>
                  <a:lnTo>
                    <a:pt x="15749" y="43224"/>
                  </a:lnTo>
                  <a:close/>
                </a:path>
              </a:pathLst>
            </a:custGeom>
            <a:solidFill>
              <a:srgbClr val="7E7E7E"/>
            </a:solidFill>
          </p:spPr>
          <p:txBody>
            <a:bodyPr wrap="square" lIns="0" tIns="0" rIns="0" bIns="0" rtlCol="0"/>
            <a:lstStyle/>
            <a:p>
              <a:endParaRPr/>
            </a:p>
          </p:txBody>
        </p:sp>
        <p:sp>
          <p:nvSpPr>
            <p:cNvPr id="186" name="object 44"/>
            <p:cNvSpPr/>
            <p:nvPr/>
          </p:nvSpPr>
          <p:spPr>
            <a:xfrm>
              <a:off x="9203531" y="4987689"/>
              <a:ext cx="31750" cy="43815"/>
            </a:xfrm>
            <a:custGeom>
              <a:avLst/>
              <a:gdLst/>
              <a:ahLst/>
              <a:cxnLst/>
              <a:rect l="l" t="t" r="r" b="b"/>
              <a:pathLst>
                <a:path w="31750" h="43814">
                  <a:moveTo>
                    <a:pt x="0" y="0"/>
                  </a:moveTo>
                  <a:lnTo>
                    <a:pt x="15749" y="43224"/>
                  </a:lnTo>
                  <a:lnTo>
                    <a:pt x="31474" y="0"/>
                  </a:lnTo>
                  <a:lnTo>
                    <a:pt x="0" y="0"/>
                  </a:lnTo>
                  <a:close/>
                </a:path>
              </a:pathLst>
            </a:custGeom>
            <a:ln w="9524">
              <a:solidFill>
                <a:srgbClr val="7E7E7E"/>
              </a:solidFill>
            </a:ln>
          </p:spPr>
          <p:txBody>
            <a:bodyPr wrap="square" lIns="0" tIns="0" rIns="0" bIns="0" rtlCol="0"/>
            <a:lstStyle/>
            <a:p>
              <a:endParaRPr/>
            </a:p>
          </p:txBody>
        </p:sp>
        <p:sp>
          <p:nvSpPr>
            <p:cNvPr id="187" name="object 45"/>
            <p:cNvSpPr/>
            <p:nvPr/>
          </p:nvSpPr>
          <p:spPr>
            <a:xfrm>
              <a:off x="9675855" y="2586394"/>
              <a:ext cx="295275" cy="295275"/>
            </a:xfrm>
            <a:custGeom>
              <a:avLst/>
              <a:gdLst/>
              <a:ahLst/>
              <a:cxnLst/>
              <a:rect l="l" t="t" r="r" b="b"/>
              <a:pathLst>
                <a:path w="295275" h="295275">
                  <a:moveTo>
                    <a:pt x="147599" y="295199"/>
                  </a:moveTo>
                  <a:lnTo>
                    <a:pt x="100943" y="287675"/>
                  </a:lnTo>
                  <a:lnTo>
                    <a:pt x="60425" y="266723"/>
                  </a:lnTo>
                  <a:lnTo>
                    <a:pt x="28475" y="234773"/>
                  </a:lnTo>
                  <a:lnTo>
                    <a:pt x="7523" y="194255"/>
                  </a:lnTo>
                  <a:lnTo>
                    <a:pt x="0" y="147599"/>
                  </a:lnTo>
                  <a:lnTo>
                    <a:pt x="7523" y="100943"/>
                  </a:lnTo>
                  <a:lnTo>
                    <a:pt x="28475" y="60425"/>
                  </a:lnTo>
                  <a:lnTo>
                    <a:pt x="60425" y="28475"/>
                  </a:lnTo>
                  <a:lnTo>
                    <a:pt x="100943" y="7523"/>
                  </a:lnTo>
                  <a:lnTo>
                    <a:pt x="147599" y="0"/>
                  </a:lnTo>
                  <a:lnTo>
                    <a:pt x="176529" y="2862"/>
                  </a:lnTo>
                  <a:lnTo>
                    <a:pt x="229485" y="24795"/>
                  </a:lnTo>
                  <a:lnTo>
                    <a:pt x="270403" y="65703"/>
                  </a:lnTo>
                  <a:lnTo>
                    <a:pt x="292337" y="118666"/>
                  </a:lnTo>
                  <a:lnTo>
                    <a:pt x="295199" y="147599"/>
                  </a:lnTo>
                  <a:lnTo>
                    <a:pt x="287675" y="194255"/>
                  </a:lnTo>
                  <a:lnTo>
                    <a:pt x="266723" y="234773"/>
                  </a:lnTo>
                  <a:lnTo>
                    <a:pt x="234773" y="266723"/>
                  </a:lnTo>
                  <a:lnTo>
                    <a:pt x="194255" y="287675"/>
                  </a:lnTo>
                  <a:lnTo>
                    <a:pt x="147599" y="295199"/>
                  </a:lnTo>
                  <a:close/>
                </a:path>
              </a:pathLst>
            </a:custGeom>
            <a:solidFill>
              <a:srgbClr val="FFFFFF"/>
            </a:solidFill>
          </p:spPr>
          <p:txBody>
            <a:bodyPr wrap="square" lIns="0" tIns="0" rIns="0" bIns="0" rtlCol="0"/>
            <a:lstStyle/>
            <a:p>
              <a:endParaRPr/>
            </a:p>
          </p:txBody>
        </p:sp>
        <p:sp>
          <p:nvSpPr>
            <p:cNvPr id="188" name="object 46"/>
            <p:cNvSpPr/>
            <p:nvPr/>
          </p:nvSpPr>
          <p:spPr>
            <a:xfrm>
              <a:off x="9675855" y="2586394"/>
              <a:ext cx="295275" cy="295275"/>
            </a:xfrm>
            <a:custGeom>
              <a:avLst/>
              <a:gdLst/>
              <a:ahLst/>
              <a:cxnLst/>
              <a:rect l="l" t="t" r="r" b="b"/>
              <a:pathLst>
                <a:path w="295275" h="295275">
                  <a:moveTo>
                    <a:pt x="0" y="147599"/>
                  </a:moveTo>
                  <a:lnTo>
                    <a:pt x="7523" y="100943"/>
                  </a:lnTo>
                  <a:lnTo>
                    <a:pt x="28475" y="60425"/>
                  </a:lnTo>
                  <a:lnTo>
                    <a:pt x="60425" y="28475"/>
                  </a:lnTo>
                  <a:lnTo>
                    <a:pt x="100943" y="7523"/>
                  </a:lnTo>
                  <a:lnTo>
                    <a:pt x="147599" y="0"/>
                  </a:lnTo>
                  <a:lnTo>
                    <a:pt x="204080" y="11234"/>
                  </a:lnTo>
                  <a:lnTo>
                    <a:pt x="251974" y="43224"/>
                  </a:lnTo>
                  <a:lnTo>
                    <a:pt x="283965" y="91109"/>
                  </a:lnTo>
                  <a:lnTo>
                    <a:pt x="295199" y="147599"/>
                  </a:lnTo>
                  <a:lnTo>
                    <a:pt x="287675" y="194255"/>
                  </a:lnTo>
                  <a:lnTo>
                    <a:pt x="266723" y="234773"/>
                  </a:lnTo>
                  <a:lnTo>
                    <a:pt x="234773" y="266723"/>
                  </a:lnTo>
                  <a:lnTo>
                    <a:pt x="194255" y="287675"/>
                  </a:lnTo>
                  <a:lnTo>
                    <a:pt x="147599" y="295199"/>
                  </a:lnTo>
                  <a:lnTo>
                    <a:pt x="100943" y="287675"/>
                  </a:lnTo>
                  <a:lnTo>
                    <a:pt x="60425" y="266723"/>
                  </a:lnTo>
                  <a:lnTo>
                    <a:pt x="28475" y="234773"/>
                  </a:lnTo>
                  <a:lnTo>
                    <a:pt x="7523" y="194255"/>
                  </a:lnTo>
                  <a:lnTo>
                    <a:pt x="0" y="147599"/>
                  </a:lnTo>
                  <a:close/>
                </a:path>
              </a:pathLst>
            </a:custGeom>
            <a:ln w="12699">
              <a:solidFill>
                <a:srgbClr val="1C9397"/>
              </a:solidFill>
            </a:ln>
          </p:spPr>
          <p:txBody>
            <a:bodyPr wrap="square" lIns="0" tIns="0" rIns="0" bIns="0" rtlCol="0"/>
            <a:lstStyle/>
            <a:p>
              <a:endParaRPr/>
            </a:p>
          </p:txBody>
        </p:sp>
      </p:grpSp>
      <p:sp>
        <p:nvSpPr>
          <p:cNvPr id="189" name="object 47"/>
          <p:cNvSpPr txBox="1"/>
          <p:nvPr/>
        </p:nvSpPr>
        <p:spPr>
          <a:xfrm>
            <a:off x="2033402" y="4224471"/>
            <a:ext cx="3945514" cy="920765"/>
          </a:xfrm>
          <a:prstGeom prst="rect">
            <a:avLst/>
          </a:prstGeom>
        </p:spPr>
        <p:txBody>
          <a:bodyPr vert="horz" wrap="square" lIns="0" tIns="119380" rIns="0" bIns="0" rtlCol="0">
            <a:spAutoFit/>
          </a:bodyPr>
          <a:lstStyle/>
          <a:p>
            <a:pPr marL="12700">
              <a:lnSpc>
                <a:spcPct val="100000"/>
              </a:lnSpc>
              <a:spcBef>
                <a:spcPts val="940"/>
              </a:spcBef>
            </a:pPr>
            <a:r>
              <a:rPr sz="1800" spc="-5" dirty="0">
                <a:latin typeface="UD デジタル 教科書体 NK-B" panose="02020700000000000000" pitchFamily="18" charset="-128"/>
                <a:ea typeface="UD デジタル 教科書体 NK-B" panose="02020700000000000000" pitchFamily="18" charset="-128"/>
                <a:cs typeface="Carlito"/>
              </a:rPr>
              <a:t>R&amp;D Labs </a:t>
            </a:r>
            <a:r>
              <a:rPr sz="1800" dirty="0">
                <a:latin typeface="UD デジタル 教科書体 NK-B" panose="02020700000000000000" pitchFamily="18" charset="-128"/>
                <a:ea typeface="UD デジタル 教科書体 NK-B" panose="02020700000000000000" pitchFamily="18" charset="-128"/>
                <a:cs typeface="Carlito"/>
              </a:rPr>
              <a:t>achieve </a:t>
            </a:r>
            <a:r>
              <a:rPr sz="1800" spc="-5" dirty="0">
                <a:latin typeface="UD デジタル 教科書体 NK-B" panose="02020700000000000000" pitchFamily="18" charset="-128"/>
                <a:ea typeface="UD デジタル 教科書体 NK-B" panose="02020700000000000000" pitchFamily="18" charset="-128"/>
                <a:cs typeface="Carlito"/>
              </a:rPr>
              <a:t>2-12</a:t>
            </a:r>
            <a:r>
              <a:rPr sz="1800" spc="-90" dirty="0">
                <a:latin typeface="UD デジタル 教科書体 NK-B" panose="02020700000000000000" pitchFamily="18" charset="-128"/>
                <a:ea typeface="UD デジタル 教科書体 NK-B" panose="02020700000000000000" pitchFamily="18" charset="-128"/>
                <a:cs typeface="Carlito"/>
              </a:rPr>
              <a:t> </a:t>
            </a:r>
            <a:r>
              <a:rPr sz="1800" spc="-5" dirty="0">
                <a:latin typeface="UD デジタル 教科書体 NK-B" panose="02020700000000000000" pitchFamily="18" charset="-128"/>
                <a:ea typeface="UD デジタル 教科書体 NK-B" panose="02020700000000000000" pitchFamily="18" charset="-128"/>
                <a:cs typeface="Carlito"/>
              </a:rPr>
              <a:t>qubits</a:t>
            </a:r>
            <a:endParaRPr sz="1800" dirty="0">
              <a:latin typeface="UD デジタル 教科書体 NK-B" panose="02020700000000000000" pitchFamily="18" charset="-128"/>
              <a:ea typeface="UD デジタル 教科書体 NK-B" panose="02020700000000000000" pitchFamily="18" charset="-128"/>
              <a:cs typeface="Carlito"/>
            </a:endParaRPr>
          </a:p>
          <a:p>
            <a:pPr marL="175260" indent="-149225">
              <a:lnSpc>
                <a:spcPct val="100000"/>
              </a:lnSpc>
              <a:spcBef>
                <a:spcPts val="560"/>
              </a:spcBef>
              <a:buFont typeface="Arial"/>
              <a:buChar char="•"/>
              <a:tabLst>
                <a:tab pos="175895" algn="l"/>
              </a:tabLst>
            </a:pPr>
            <a:r>
              <a:rPr sz="1200" dirty="0">
                <a:latin typeface="UD デジタル 教科書体 NK-B" panose="02020700000000000000" pitchFamily="18" charset="-128"/>
                <a:ea typeface="UD デジタル 教科書体 NK-B" panose="02020700000000000000" pitchFamily="18" charset="-128"/>
                <a:cs typeface="Lato"/>
              </a:rPr>
              <a:t>IBM,</a:t>
            </a:r>
            <a:r>
              <a:rPr sz="1200" spc="-85" dirty="0">
                <a:latin typeface="UD デジタル 教科書体 NK-B" panose="02020700000000000000" pitchFamily="18" charset="-128"/>
                <a:ea typeface="UD デジタル 教科書体 NK-B" panose="02020700000000000000" pitchFamily="18" charset="-128"/>
                <a:cs typeface="Lato"/>
              </a:rPr>
              <a:t> </a:t>
            </a:r>
            <a:r>
              <a:rPr sz="1200" spc="-30" dirty="0">
                <a:latin typeface="UD デジタル 教科書体 NK-B" panose="02020700000000000000" pitchFamily="18" charset="-128"/>
                <a:ea typeface="UD デジタル 教科書体 NK-B" panose="02020700000000000000" pitchFamily="18" charset="-128"/>
                <a:cs typeface="Lato"/>
              </a:rPr>
              <a:t>MIT,</a:t>
            </a:r>
            <a:r>
              <a:rPr sz="1200" spc="-85" dirty="0">
                <a:latin typeface="UD デジタル 教科書体 NK-B" panose="02020700000000000000" pitchFamily="18" charset="-128"/>
                <a:ea typeface="UD デジタル 教科書体 NK-B" panose="02020700000000000000" pitchFamily="18" charset="-128"/>
                <a:cs typeface="Lato"/>
              </a:rPr>
              <a:t> </a:t>
            </a:r>
            <a:r>
              <a:rPr sz="1200" dirty="0">
                <a:latin typeface="UD デジタル 教科書体 NK-B" panose="02020700000000000000" pitchFamily="18" charset="-128"/>
                <a:ea typeface="UD デジタル 教科書体 NK-B" panose="02020700000000000000" pitchFamily="18" charset="-128"/>
                <a:cs typeface="Lato"/>
              </a:rPr>
              <a:t>Stanford,</a:t>
            </a:r>
            <a:r>
              <a:rPr sz="1200" spc="-85" dirty="0">
                <a:latin typeface="UD デジタル 教科書体 NK-B" panose="02020700000000000000" pitchFamily="18" charset="-128"/>
                <a:ea typeface="UD デジタル 教科書体 NK-B" panose="02020700000000000000" pitchFamily="18" charset="-128"/>
                <a:cs typeface="Lato"/>
              </a:rPr>
              <a:t> </a:t>
            </a:r>
            <a:r>
              <a:rPr sz="1200" dirty="0">
                <a:latin typeface="UD デジタル 教科書体 NK-B" panose="02020700000000000000" pitchFamily="18" charset="-128"/>
                <a:ea typeface="UD デジタル 教科書体 NK-B" panose="02020700000000000000" pitchFamily="18" charset="-128"/>
                <a:cs typeface="Lato"/>
              </a:rPr>
              <a:t>Oxford,</a:t>
            </a:r>
            <a:r>
              <a:rPr sz="1200" spc="-85" dirty="0">
                <a:latin typeface="UD デジタル 教科書体 NK-B" panose="02020700000000000000" pitchFamily="18" charset="-128"/>
                <a:ea typeface="UD デジタル 教科書体 NK-B" panose="02020700000000000000" pitchFamily="18" charset="-128"/>
                <a:cs typeface="Lato"/>
              </a:rPr>
              <a:t> </a:t>
            </a:r>
            <a:r>
              <a:rPr sz="1200" spc="-5" dirty="0">
                <a:latin typeface="UD デジタル 教科書体 NK-B" panose="02020700000000000000" pitchFamily="18" charset="-128"/>
                <a:ea typeface="UD デジタル 教科書体 NK-B" panose="02020700000000000000" pitchFamily="18" charset="-128"/>
                <a:cs typeface="Lato"/>
              </a:rPr>
              <a:t>Munich</a:t>
            </a:r>
            <a:endParaRPr sz="1200" dirty="0">
              <a:latin typeface="UD デジタル 教科書体 NK-B" panose="02020700000000000000" pitchFamily="18" charset="-128"/>
              <a:ea typeface="UD デジタル 教科書体 NK-B" panose="02020700000000000000" pitchFamily="18" charset="-128"/>
              <a:cs typeface="Lato"/>
            </a:endParaRPr>
          </a:p>
          <a:p>
            <a:pPr marL="175260" indent="-149225">
              <a:lnSpc>
                <a:spcPct val="100000"/>
              </a:lnSpc>
              <a:spcBef>
                <a:spcPts val="585"/>
              </a:spcBef>
              <a:buFont typeface="Arial"/>
              <a:buChar char="•"/>
              <a:tabLst>
                <a:tab pos="175895" algn="l"/>
              </a:tabLst>
            </a:pPr>
            <a:r>
              <a:rPr sz="1200" spc="-15" dirty="0">
                <a:latin typeface="UD デジタル 教科書体 NK-B" panose="02020700000000000000" pitchFamily="18" charset="-128"/>
                <a:ea typeface="UD デジタル 教科書体 NK-B" panose="02020700000000000000" pitchFamily="18" charset="-128"/>
                <a:cs typeface="Lato"/>
              </a:rPr>
              <a:t>Los </a:t>
            </a:r>
            <a:r>
              <a:rPr sz="1200" dirty="0">
                <a:latin typeface="UD デジタル 教科書体 NK-B" panose="02020700000000000000" pitchFamily="18" charset="-128"/>
                <a:ea typeface="UD デジタル 教科書体 NK-B" panose="02020700000000000000" pitchFamily="18" charset="-128"/>
                <a:cs typeface="Lato"/>
              </a:rPr>
              <a:t>Alamos </a:t>
            </a:r>
            <a:r>
              <a:rPr sz="1200" spc="5" dirty="0">
                <a:latin typeface="UD デジタル 教科書体 NK-B" panose="02020700000000000000" pitchFamily="18" charset="-128"/>
                <a:ea typeface="UD デジタル 教科書体 NK-B" panose="02020700000000000000" pitchFamily="18" charset="-128"/>
                <a:cs typeface="Lato"/>
              </a:rPr>
              <a:t>National</a:t>
            </a:r>
            <a:r>
              <a:rPr sz="1200" spc="-229" dirty="0">
                <a:latin typeface="UD デジタル 教科書体 NK-B" panose="02020700000000000000" pitchFamily="18" charset="-128"/>
                <a:ea typeface="UD デジタル 教科書体 NK-B" panose="02020700000000000000" pitchFamily="18" charset="-128"/>
                <a:cs typeface="Lato"/>
              </a:rPr>
              <a:t> </a:t>
            </a:r>
            <a:r>
              <a:rPr sz="1200" spc="5" dirty="0">
                <a:latin typeface="UD デジタル 教科書体 NK-B" panose="02020700000000000000" pitchFamily="18" charset="-128"/>
                <a:ea typeface="UD デジタル 教科書体 NK-B" panose="02020700000000000000" pitchFamily="18" charset="-128"/>
                <a:cs typeface="Lato"/>
              </a:rPr>
              <a:t>Laboratory</a:t>
            </a:r>
            <a:endParaRPr sz="1200" dirty="0">
              <a:latin typeface="UD デジタル 教科書体 NK-B" panose="02020700000000000000" pitchFamily="18" charset="-128"/>
              <a:ea typeface="UD デジタル 教科書体 NK-B" panose="02020700000000000000" pitchFamily="18" charset="-128"/>
              <a:cs typeface="Lato"/>
            </a:endParaRPr>
          </a:p>
        </p:txBody>
      </p:sp>
      <p:sp>
        <p:nvSpPr>
          <p:cNvPr id="190" name="object 48"/>
          <p:cNvSpPr/>
          <p:nvPr/>
        </p:nvSpPr>
        <p:spPr>
          <a:xfrm>
            <a:off x="8665107" y="2249935"/>
            <a:ext cx="1343514" cy="285309"/>
          </a:xfrm>
          <a:prstGeom prst="rect">
            <a:avLst/>
          </a:prstGeom>
          <a:blipFill>
            <a:blip r:embed="rId4" cstate="print"/>
            <a:stretch>
              <a:fillRect/>
            </a:stretch>
          </a:blipFill>
        </p:spPr>
        <p:txBody>
          <a:bodyPr wrap="square" lIns="0" tIns="0" rIns="0" bIns="0" rtlCol="0"/>
          <a:lstStyle/>
          <a:p>
            <a:endParaRPr/>
          </a:p>
        </p:txBody>
      </p:sp>
      <p:sp>
        <p:nvSpPr>
          <p:cNvPr id="191" name="object 49"/>
          <p:cNvSpPr txBox="1"/>
          <p:nvPr/>
        </p:nvSpPr>
        <p:spPr>
          <a:xfrm>
            <a:off x="8774359" y="4313375"/>
            <a:ext cx="741747" cy="430887"/>
          </a:xfrm>
          <a:prstGeom prst="rect">
            <a:avLst/>
          </a:prstGeom>
        </p:spPr>
        <p:txBody>
          <a:bodyPr vert="horz" wrap="square" lIns="0" tIns="20320" rIns="0" bIns="0" rtlCol="0">
            <a:spAutoFit/>
          </a:bodyPr>
          <a:lstStyle/>
          <a:p>
            <a:pPr marL="126364" marR="5080" indent="-114300">
              <a:lnSpc>
                <a:spcPts val="1050"/>
              </a:lnSpc>
              <a:spcBef>
                <a:spcPts val="160"/>
              </a:spcBef>
            </a:pPr>
            <a:r>
              <a:rPr sz="800" dirty="0">
                <a:latin typeface="Meiryo UI" panose="020B0604030504040204" pitchFamily="50" charset="-128"/>
                <a:ea typeface="Meiryo UI" panose="020B0604030504040204" pitchFamily="50" charset="-128"/>
                <a:cs typeface="Lato"/>
              </a:rPr>
              <a:t>2x</a:t>
            </a:r>
            <a:r>
              <a:rPr sz="800" spc="-135" dirty="0">
                <a:latin typeface="Meiryo UI" panose="020B0604030504040204" pitchFamily="50" charset="-128"/>
                <a:ea typeface="Meiryo UI" panose="020B0604030504040204" pitchFamily="50" charset="-128"/>
                <a:cs typeface="Lato"/>
              </a:rPr>
              <a:t> </a:t>
            </a:r>
            <a:r>
              <a:rPr sz="800" dirty="0">
                <a:latin typeface="Meiryo UI" panose="020B0604030504040204" pitchFamily="50" charset="-128"/>
                <a:ea typeface="Meiryo UI" panose="020B0604030504040204" pitchFamily="50" charset="-128"/>
                <a:cs typeface="Lato"/>
              </a:rPr>
              <a:t>growth  </a:t>
            </a:r>
            <a:r>
              <a:rPr sz="800" spc="-5" dirty="0">
                <a:latin typeface="Meiryo UI" panose="020B0604030504040204" pitchFamily="50" charset="-128"/>
                <a:ea typeface="Meiryo UI" panose="020B0604030504040204" pitchFamily="50" charset="-128"/>
                <a:cs typeface="Lato"/>
              </a:rPr>
              <a:t>every</a:t>
            </a:r>
            <a:endParaRPr sz="800" dirty="0">
              <a:latin typeface="Meiryo UI" panose="020B0604030504040204" pitchFamily="50" charset="-128"/>
              <a:ea typeface="Meiryo UI" panose="020B0604030504040204" pitchFamily="50" charset="-128"/>
              <a:cs typeface="Lato"/>
            </a:endParaRPr>
          </a:p>
          <a:p>
            <a:pPr marL="33655">
              <a:lnSpc>
                <a:spcPts val="1019"/>
              </a:lnSpc>
            </a:pPr>
            <a:r>
              <a:rPr sz="800" dirty="0">
                <a:latin typeface="Meiryo UI" panose="020B0604030504040204" pitchFamily="50" charset="-128"/>
                <a:ea typeface="Meiryo UI" panose="020B0604030504040204" pitchFamily="50" charset="-128"/>
                <a:cs typeface="Lato"/>
              </a:rPr>
              <a:t>3</a:t>
            </a:r>
            <a:r>
              <a:rPr sz="800" spc="-90" dirty="0">
                <a:latin typeface="Meiryo UI" panose="020B0604030504040204" pitchFamily="50" charset="-128"/>
                <a:ea typeface="Meiryo UI" panose="020B0604030504040204" pitchFamily="50" charset="-128"/>
                <a:cs typeface="Lato"/>
              </a:rPr>
              <a:t> </a:t>
            </a:r>
            <a:r>
              <a:rPr sz="800" spc="-5" dirty="0">
                <a:latin typeface="Meiryo UI" panose="020B0604030504040204" pitchFamily="50" charset="-128"/>
                <a:ea typeface="Meiryo UI" panose="020B0604030504040204" pitchFamily="50" charset="-128"/>
                <a:cs typeface="Lato"/>
              </a:rPr>
              <a:t>months</a:t>
            </a:r>
            <a:endParaRPr sz="800" dirty="0">
              <a:latin typeface="Meiryo UI" panose="020B0604030504040204" pitchFamily="50" charset="-128"/>
              <a:ea typeface="Meiryo UI" panose="020B0604030504040204" pitchFamily="50" charset="-128"/>
              <a:cs typeface="Lato"/>
            </a:endParaRPr>
          </a:p>
        </p:txBody>
      </p:sp>
      <p:grpSp>
        <p:nvGrpSpPr>
          <p:cNvPr id="192" name="object 50"/>
          <p:cNvGrpSpPr/>
          <p:nvPr/>
        </p:nvGrpSpPr>
        <p:grpSpPr>
          <a:xfrm>
            <a:off x="10218029" y="1130860"/>
            <a:ext cx="307975" cy="307975"/>
            <a:chOff x="10218029" y="1130860"/>
            <a:chExt cx="307975" cy="307975"/>
          </a:xfrm>
        </p:grpSpPr>
        <p:sp>
          <p:nvSpPr>
            <p:cNvPr id="193" name="object 51"/>
            <p:cNvSpPr/>
            <p:nvPr/>
          </p:nvSpPr>
          <p:spPr>
            <a:xfrm>
              <a:off x="10224380" y="1137210"/>
              <a:ext cx="295275" cy="295275"/>
            </a:xfrm>
            <a:custGeom>
              <a:avLst/>
              <a:gdLst/>
              <a:ahLst/>
              <a:cxnLst/>
              <a:rect l="l" t="t" r="r" b="b"/>
              <a:pathLst>
                <a:path w="295275" h="295275">
                  <a:moveTo>
                    <a:pt x="147599" y="295199"/>
                  </a:moveTo>
                  <a:lnTo>
                    <a:pt x="100943" y="287674"/>
                  </a:lnTo>
                  <a:lnTo>
                    <a:pt x="60425" y="266721"/>
                  </a:lnTo>
                  <a:lnTo>
                    <a:pt x="28475" y="234770"/>
                  </a:lnTo>
                  <a:lnTo>
                    <a:pt x="7523" y="194252"/>
                  </a:lnTo>
                  <a:lnTo>
                    <a:pt x="0" y="147599"/>
                  </a:lnTo>
                  <a:lnTo>
                    <a:pt x="7523" y="100946"/>
                  </a:lnTo>
                  <a:lnTo>
                    <a:pt x="28475" y="60429"/>
                  </a:lnTo>
                  <a:lnTo>
                    <a:pt x="60425" y="28478"/>
                  </a:lnTo>
                  <a:lnTo>
                    <a:pt x="100943" y="7524"/>
                  </a:lnTo>
                  <a:lnTo>
                    <a:pt x="147599" y="0"/>
                  </a:lnTo>
                  <a:lnTo>
                    <a:pt x="176518" y="2862"/>
                  </a:lnTo>
                  <a:lnTo>
                    <a:pt x="229471" y="24797"/>
                  </a:lnTo>
                  <a:lnTo>
                    <a:pt x="270393" y="65710"/>
                  </a:lnTo>
                  <a:lnTo>
                    <a:pt x="292336" y="118669"/>
                  </a:lnTo>
                  <a:lnTo>
                    <a:pt x="295199" y="147599"/>
                  </a:lnTo>
                  <a:lnTo>
                    <a:pt x="287673" y="194252"/>
                  </a:lnTo>
                  <a:lnTo>
                    <a:pt x="266716" y="234770"/>
                  </a:lnTo>
                  <a:lnTo>
                    <a:pt x="234762" y="266721"/>
                  </a:lnTo>
                  <a:lnTo>
                    <a:pt x="194246" y="287674"/>
                  </a:lnTo>
                  <a:lnTo>
                    <a:pt x="147599" y="295199"/>
                  </a:lnTo>
                  <a:close/>
                </a:path>
              </a:pathLst>
            </a:custGeom>
            <a:solidFill>
              <a:srgbClr val="FFFFFF"/>
            </a:solidFill>
          </p:spPr>
          <p:txBody>
            <a:bodyPr wrap="square" lIns="0" tIns="0" rIns="0" bIns="0" rtlCol="0"/>
            <a:lstStyle/>
            <a:p>
              <a:endParaRPr/>
            </a:p>
          </p:txBody>
        </p:sp>
        <p:sp>
          <p:nvSpPr>
            <p:cNvPr id="194" name="object 52"/>
            <p:cNvSpPr/>
            <p:nvPr/>
          </p:nvSpPr>
          <p:spPr>
            <a:xfrm>
              <a:off x="10224379" y="1137210"/>
              <a:ext cx="295275" cy="295275"/>
            </a:xfrm>
            <a:custGeom>
              <a:avLst/>
              <a:gdLst/>
              <a:ahLst/>
              <a:cxnLst/>
              <a:rect l="l" t="t" r="r" b="b"/>
              <a:pathLst>
                <a:path w="295275" h="295275">
                  <a:moveTo>
                    <a:pt x="0" y="147599"/>
                  </a:moveTo>
                  <a:lnTo>
                    <a:pt x="7523" y="100946"/>
                  </a:lnTo>
                  <a:lnTo>
                    <a:pt x="28475" y="60429"/>
                  </a:lnTo>
                  <a:lnTo>
                    <a:pt x="60425" y="28478"/>
                  </a:lnTo>
                  <a:lnTo>
                    <a:pt x="100943" y="7524"/>
                  </a:lnTo>
                  <a:lnTo>
                    <a:pt x="147599" y="0"/>
                  </a:lnTo>
                  <a:lnTo>
                    <a:pt x="204068" y="11234"/>
                  </a:lnTo>
                  <a:lnTo>
                    <a:pt x="251949" y="43229"/>
                  </a:lnTo>
                  <a:lnTo>
                    <a:pt x="283961" y="91114"/>
                  </a:lnTo>
                  <a:lnTo>
                    <a:pt x="295199" y="147599"/>
                  </a:lnTo>
                  <a:lnTo>
                    <a:pt x="287673" y="194252"/>
                  </a:lnTo>
                  <a:lnTo>
                    <a:pt x="266716" y="234770"/>
                  </a:lnTo>
                  <a:lnTo>
                    <a:pt x="234762" y="266721"/>
                  </a:lnTo>
                  <a:lnTo>
                    <a:pt x="194246" y="287674"/>
                  </a:lnTo>
                  <a:lnTo>
                    <a:pt x="147599" y="295199"/>
                  </a:lnTo>
                  <a:lnTo>
                    <a:pt x="100943" y="287674"/>
                  </a:lnTo>
                  <a:lnTo>
                    <a:pt x="60425" y="266721"/>
                  </a:lnTo>
                  <a:lnTo>
                    <a:pt x="28475" y="234770"/>
                  </a:lnTo>
                  <a:lnTo>
                    <a:pt x="7523" y="194252"/>
                  </a:lnTo>
                  <a:lnTo>
                    <a:pt x="0" y="147599"/>
                  </a:lnTo>
                  <a:close/>
                </a:path>
              </a:pathLst>
            </a:custGeom>
            <a:ln w="12699">
              <a:solidFill>
                <a:srgbClr val="1C9397"/>
              </a:solidFill>
            </a:ln>
          </p:spPr>
          <p:txBody>
            <a:bodyPr wrap="square" lIns="0" tIns="0" rIns="0" bIns="0" rtlCol="0"/>
            <a:lstStyle/>
            <a:p>
              <a:endParaRPr/>
            </a:p>
          </p:txBody>
        </p:sp>
      </p:grpSp>
      <p:sp>
        <p:nvSpPr>
          <p:cNvPr id="195" name="object 53"/>
          <p:cNvSpPr txBox="1"/>
          <p:nvPr/>
        </p:nvSpPr>
        <p:spPr>
          <a:xfrm>
            <a:off x="10285681" y="1109549"/>
            <a:ext cx="17272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1C9397"/>
                </a:solidFill>
                <a:latin typeface="Lato"/>
                <a:cs typeface="Lato"/>
              </a:rPr>
              <a:t>+</a:t>
            </a:r>
            <a:endParaRPr sz="2000">
              <a:latin typeface="Lato"/>
              <a:cs typeface="Lato"/>
            </a:endParaRPr>
          </a:p>
        </p:txBody>
      </p:sp>
      <p:sp>
        <p:nvSpPr>
          <p:cNvPr id="196" name="object 54"/>
          <p:cNvSpPr txBox="1"/>
          <p:nvPr/>
        </p:nvSpPr>
        <p:spPr>
          <a:xfrm>
            <a:off x="9737138" y="2558737"/>
            <a:ext cx="17272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1C9397"/>
                </a:solidFill>
                <a:latin typeface="Lato"/>
                <a:cs typeface="Lato"/>
              </a:rPr>
              <a:t>+</a:t>
            </a:r>
            <a:endParaRPr sz="2000">
              <a:latin typeface="Lato"/>
              <a:cs typeface="Lato"/>
            </a:endParaRPr>
          </a:p>
        </p:txBody>
      </p:sp>
      <p:sp>
        <p:nvSpPr>
          <p:cNvPr id="197" name="object 55"/>
          <p:cNvSpPr txBox="1"/>
          <p:nvPr/>
        </p:nvSpPr>
        <p:spPr>
          <a:xfrm>
            <a:off x="10304926" y="1388539"/>
            <a:ext cx="161583" cy="1246269"/>
          </a:xfrm>
          <a:prstGeom prst="rect">
            <a:avLst/>
          </a:prstGeom>
        </p:spPr>
        <p:txBody>
          <a:bodyPr vert="vert270" wrap="square" lIns="0" tIns="10795" rIns="0" bIns="0" rtlCol="0">
            <a:spAutoFit/>
          </a:bodyPr>
          <a:lstStyle/>
          <a:p>
            <a:pPr marL="12700">
              <a:lnSpc>
                <a:spcPct val="100000"/>
              </a:lnSpc>
              <a:spcBef>
                <a:spcPts val="85"/>
              </a:spcBef>
            </a:pPr>
            <a:r>
              <a:rPr sz="1050" dirty="0">
                <a:latin typeface="UD デジタル 教科書体 NK-B" panose="02020700000000000000" pitchFamily="18" charset="-128"/>
                <a:ea typeface="UD デジタル 教科書体 NK-B" panose="02020700000000000000" pitchFamily="18" charset="-128"/>
                <a:cs typeface="Lato"/>
              </a:rPr>
              <a:t>Time</a:t>
            </a:r>
            <a:r>
              <a:rPr sz="1050" spc="-114" dirty="0">
                <a:latin typeface="UD デジタル 教科書体 NK-B" panose="02020700000000000000" pitchFamily="18" charset="-128"/>
                <a:ea typeface="UD デジタル 教科書体 NK-B" panose="02020700000000000000" pitchFamily="18" charset="-128"/>
                <a:cs typeface="Lato"/>
              </a:rPr>
              <a:t> </a:t>
            </a:r>
            <a:r>
              <a:rPr sz="1050" spc="-5" dirty="0">
                <a:latin typeface="UD デジタル 教科書体 NK-B" panose="02020700000000000000" pitchFamily="18" charset="-128"/>
                <a:ea typeface="UD デジタル 教科書体 NK-B" panose="02020700000000000000" pitchFamily="18" charset="-128"/>
                <a:cs typeface="Lato"/>
              </a:rPr>
              <a:t>encoding</a:t>
            </a:r>
            <a:endParaRPr sz="1050" dirty="0">
              <a:latin typeface="UD デジタル 教科書体 NK-B" panose="02020700000000000000" pitchFamily="18" charset="-128"/>
              <a:ea typeface="UD デジタル 教科書体 NK-B" panose="02020700000000000000" pitchFamily="18" charset="-128"/>
              <a:cs typeface="Lato"/>
            </a:endParaRPr>
          </a:p>
        </p:txBody>
      </p:sp>
    </p:spTree>
    <p:extLst>
      <p:ext uri="{BB962C8B-B14F-4D97-AF65-F5344CB8AC3E}">
        <p14:creationId xmlns:p14="http://schemas.microsoft.com/office/powerpoint/2010/main" val="1609129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object 2"/>
          <p:cNvSpPr/>
          <p:nvPr/>
        </p:nvSpPr>
        <p:spPr>
          <a:xfrm>
            <a:off x="0" y="575498"/>
            <a:ext cx="6753225" cy="600075"/>
          </a:xfrm>
          <a:custGeom>
            <a:avLst/>
            <a:gdLst/>
            <a:ahLst/>
            <a:cxnLst/>
            <a:rect l="l" t="t" r="r" b="b"/>
            <a:pathLst>
              <a:path w="6753225" h="600075">
                <a:moveTo>
                  <a:pt x="6296162" y="599998"/>
                </a:moveTo>
                <a:lnTo>
                  <a:pt x="0" y="599998"/>
                </a:lnTo>
                <a:lnTo>
                  <a:pt x="0" y="0"/>
                </a:lnTo>
                <a:lnTo>
                  <a:pt x="6752836" y="0"/>
                </a:lnTo>
                <a:lnTo>
                  <a:pt x="6296162" y="599998"/>
                </a:lnTo>
                <a:close/>
              </a:path>
            </a:pathLst>
          </a:custGeom>
          <a:solidFill>
            <a:srgbClr val="6EB8C4"/>
          </a:solidFill>
        </p:spPr>
        <p:txBody>
          <a:bodyPr wrap="square" lIns="0" tIns="0" rIns="0" bIns="0" rtlCol="0"/>
          <a:lstStyle/>
          <a:p>
            <a:endParaRPr/>
          </a:p>
        </p:txBody>
      </p:sp>
      <p:sp>
        <p:nvSpPr>
          <p:cNvPr id="125" name="object 3"/>
          <p:cNvSpPr txBox="1">
            <a:spLocks/>
          </p:cNvSpPr>
          <p:nvPr/>
        </p:nvSpPr>
        <p:spPr>
          <a:xfrm>
            <a:off x="-397934" y="678634"/>
            <a:ext cx="7179733" cy="382156"/>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sz="2400" spc="25" dirty="0" smtClean="0">
                <a:latin typeface="UD デジタル 教科書体 NK-B" panose="02020700000000000000" pitchFamily="18" charset="-128"/>
                <a:ea typeface="UD デジタル 教科書体 NK-B" panose="02020700000000000000" pitchFamily="18" charset="-128"/>
              </a:rPr>
              <a:t>Xanadu’s quantum </a:t>
            </a:r>
            <a:r>
              <a:rPr lang="en-US" sz="2400" spc="10" dirty="0" smtClean="0">
                <a:latin typeface="UD デジタル 教科書体 NK-B" panose="02020700000000000000" pitchFamily="18" charset="-128"/>
                <a:ea typeface="UD デジタル 教科書体 NK-B" panose="02020700000000000000" pitchFamily="18" charset="-128"/>
              </a:rPr>
              <a:t>computing</a:t>
            </a:r>
            <a:r>
              <a:rPr lang="en-US" sz="2400" spc="-365" dirty="0" smtClean="0">
                <a:latin typeface="UD デジタル 教科書体 NK-B" panose="02020700000000000000" pitchFamily="18" charset="-128"/>
                <a:ea typeface="UD デジタル 教科書体 NK-B" panose="02020700000000000000" pitchFamily="18" charset="-128"/>
              </a:rPr>
              <a:t> </a:t>
            </a:r>
            <a:r>
              <a:rPr lang="en-US" sz="2400" spc="15" dirty="0" smtClean="0">
                <a:latin typeface="UD デジタル 教科書体 NK-B" panose="02020700000000000000" pitchFamily="18" charset="-128"/>
                <a:ea typeface="UD デジタル 教科書体 NK-B" panose="02020700000000000000" pitchFamily="18" charset="-128"/>
              </a:rPr>
              <a:t>software</a:t>
            </a:r>
            <a:endParaRPr lang="en-US" sz="2400" spc="15" dirty="0">
              <a:latin typeface="UD デジタル 教科書体 NK-B" panose="02020700000000000000" pitchFamily="18" charset="-128"/>
              <a:ea typeface="UD デジタル 教科書体 NK-B" panose="02020700000000000000" pitchFamily="18" charset="-128"/>
            </a:endParaRPr>
          </a:p>
        </p:txBody>
      </p:sp>
      <p:sp>
        <p:nvSpPr>
          <p:cNvPr id="126" name="object 4"/>
          <p:cNvSpPr txBox="1"/>
          <p:nvPr/>
        </p:nvSpPr>
        <p:spPr>
          <a:xfrm>
            <a:off x="713348" y="1676496"/>
            <a:ext cx="5133975" cy="441959"/>
          </a:xfrm>
          <a:prstGeom prst="rect">
            <a:avLst/>
          </a:prstGeom>
          <a:solidFill>
            <a:srgbClr val="000000"/>
          </a:solidFill>
          <a:ln w="9524">
            <a:solidFill>
              <a:srgbClr val="6EB8C4"/>
            </a:solidFill>
          </a:ln>
        </p:spPr>
        <p:txBody>
          <a:bodyPr vert="horz" wrap="square" lIns="0" tIns="58419" rIns="0" bIns="0" rtlCol="0">
            <a:spAutoFit/>
          </a:bodyPr>
          <a:lstStyle/>
          <a:p>
            <a:pPr marL="635" algn="ctr">
              <a:lnSpc>
                <a:spcPct val="100000"/>
              </a:lnSpc>
              <a:spcBef>
                <a:spcPts val="459"/>
              </a:spcBef>
            </a:pPr>
            <a:r>
              <a:rPr sz="2000" spc="-10" dirty="0">
                <a:solidFill>
                  <a:srgbClr val="FFFFFF"/>
                </a:solidFill>
                <a:latin typeface="Lato"/>
                <a:cs typeface="Lato"/>
                <a:hlinkClick r:id="rId2"/>
              </a:rPr>
              <a:t>PennyLane</a:t>
            </a:r>
            <a:endParaRPr sz="2000">
              <a:latin typeface="Lato"/>
              <a:cs typeface="Lato"/>
            </a:endParaRPr>
          </a:p>
        </p:txBody>
      </p:sp>
      <p:sp>
        <p:nvSpPr>
          <p:cNvPr id="127" name="object 5"/>
          <p:cNvSpPr txBox="1"/>
          <p:nvPr/>
        </p:nvSpPr>
        <p:spPr>
          <a:xfrm>
            <a:off x="6344737" y="1676496"/>
            <a:ext cx="5133975" cy="441959"/>
          </a:xfrm>
          <a:prstGeom prst="rect">
            <a:avLst/>
          </a:prstGeom>
          <a:solidFill>
            <a:srgbClr val="000000"/>
          </a:solidFill>
          <a:ln w="9524">
            <a:solidFill>
              <a:srgbClr val="6EB8C4"/>
            </a:solidFill>
          </a:ln>
        </p:spPr>
        <p:txBody>
          <a:bodyPr vert="horz" wrap="square" lIns="0" tIns="58419" rIns="0" bIns="0" rtlCol="0">
            <a:spAutoFit/>
          </a:bodyPr>
          <a:lstStyle/>
          <a:p>
            <a:pPr marL="635" algn="ctr">
              <a:lnSpc>
                <a:spcPct val="100000"/>
              </a:lnSpc>
              <a:spcBef>
                <a:spcPts val="459"/>
              </a:spcBef>
            </a:pPr>
            <a:r>
              <a:rPr sz="2000" spc="10" dirty="0">
                <a:solidFill>
                  <a:srgbClr val="FFFFFF"/>
                </a:solidFill>
                <a:latin typeface="Lato"/>
                <a:cs typeface="Lato"/>
                <a:hlinkClick r:id="rId3"/>
              </a:rPr>
              <a:t>Strawberry</a:t>
            </a:r>
            <a:r>
              <a:rPr sz="2000" spc="-135" dirty="0">
                <a:solidFill>
                  <a:srgbClr val="FFFFFF"/>
                </a:solidFill>
                <a:latin typeface="Lato"/>
                <a:cs typeface="Lato"/>
                <a:hlinkClick r:id="rId3"/>
              </a:rPr>
              <a:t> </a:t>
            </a:r>
            <a:r>
              <a:rPr sz="2000" spc="10" dirty="0">
                <a:solidFill>
                  <a:srgbClr val="FFFFFF"/>
                </a:solidFill>
                <a:latin typeface="Lato"/>
                <a:cs typeface="Lato"/>
                <a:hlinkClick r:id="rId3"/>
              </a:rPr>
              <a:t>Fields</a:t>
            </a:r>
            <a:endParaRPr sz="2000">
              <a:latin typeface="Lato"/>
              <a:cs typeface="Lato"/>
            </a:endParaRPr>
          </a:p>
        </p:txBody>
      </p:sp>
      <p:sp>
        <p:nvSpPr>
          <p:cNvPr id="128" name="object 6"/>
          <p:cNvSpPr/>
          <p:nvPr/>
        </p:nvSpPr>
        <p:spPr>
          <a:xfrm>
            <a:off x="713348" y="3652067"/>
            <a:ext cx="5046980" cy="2209165"/>
          </a:xfrm>
          <a:custGeom>
            <a:avLst/>
            <a:gdLst/>
            <a:ahLst/>
            <a:cxnLst/>
            <a:rect l="l" t="t" r="r" b="b"/>
            <a:pathLst>
              <a:path w="5046980" h="2209165">
                <a:moveTo>
                  <a:pt x="0" y="368174"/>
                </a:moveTo>
                <a:lnTo>
                  <a:pt x="2868" y="321988"/>
                </a:lnTo>
                <a:lnTo>
                  <a:pt x="11243" y="277515"/>
                </a:lnTo>
                <a:lnTo>
                  <a:pt x="24781" y="235100"/>
                </a:lnTo>
                <a:lnTo>
                  <a:pt x="43135" y="195088"/>
                </a:lnTo>
                <a:lnTo>
                  <a:pt x="65961" y="157822"/>
                </a:lnTo>
                <a:lnTo>
                  <a:pt x="92914" y="123650"/>
                </a:lnTo>
                <a:lnTo>
                  <a:pt x="123649" y="92914"/>
                </a:lnTo>
                <a:lnTo>
                  <a:pt x="157821" y="65961"/>
                </a:lnTo>
                <a:lnTo>
                  <a:pt x="195084" y="43134"/>
                </a:lnTo>
                <a:lnTo>
                  <a:pt x="235094" y="24780"/>
                </a:lnTo>
                <a:lnTo>
                  <a:pt x="277507" y="11243"/>
                </a:lnTo>
                <a:lnTo>
                  <a:pt x="321976" y="2868"/>
                </a:lnTo>
                <a:lnTo>
                  <a:pt x="368156" y="0"/>
                </a:lnTo>
                <a:lnTo>
                  <a:pt x="4678740" y="0"/>
                </a:lnTo>
                <a:lnTo>
                  <a:pt x="4727126" y="3193"/>
                </a:lnTo>
                <a:lnTo>
                  <a:pt x="4774276" y="12615"/>
                </a:lnTo>
                <a:lnTo>
                  <a:pt x="4819618" y="28028"/>
                </a:lnTo>
                <a:lnTo>
                  <a:pt x="4862579" y="49192"/>
                </a:lnTo>
                <a:lnTo>
                  <a:pt x="4902585" y="75870"/>
                </a:lnTo>
                <a:lnTo>
                  <a:pt x="4939065" y="107824"/>
                </a:lnTo>
                <a:lnTo>
                  <a:pt x="4971019" y="144304"/>
                </a:lnTo>
                <a:lnTo>
                  <a:pt x="4997697" y="184311"/>
                </a:lnTo>
                <a:lnTo>
                  <a:pt x="5018861" y="227274"/>
                </a:lnTo>
                <a:lnTo>
                  <a:pt x="5034274" y="272620"/>
                </a:lnTo>
                <a:lnTo>
                  <a:pt x="5043696" y="319778"/>
                </a:lnTo>
                <a:lnTo>
                  <a:pt x="5046889" y="368174"/>
                </a:lnTo>
                <a:lnTo>
                  <a:pt x="5046889" y="1840746"/>
                </a:lnTo>
                <a:lnTo>
                  <a:pt x="5044021" y="1886926"/>
                </a:lnTo>
                <a:lnTo>
                  <a:pt x="5035646" y="1931394"/>
                </a:lnTo>
                <a:lnTo>
                  <a:pt x="5022109" y="1973806"/>
                </a:lnTo>
                <a:lnTo>
                  <a:pt x="5003755" y="2013815"/>
                </a:lnTo>
                <a:lnTo>
                  <a:pt x="4980930" y="2051078"/>
                </a:lnTo>
                <a:lnTo>
                  <a:pt x="4953977" y="2085249"/>
                </a:lnTo>
                <a:lnTo>
                  <a:pt x="4923243" y="2115983"/>
                </a:lnTo>
                <a:lnTo>
                  <a:pt x="4889072" y="2142935"/>
                </a:lnTo>
                <a:lnTo>
                  <a:pt x="4851810" y="2165761"/>
                </a:lnTo>
                <a:lnTo>
                  <a:pt x="4811800" y="2184115"/>
                </a:lnTo>
                <a:lnTo>
                  <a:pt x="4769388" y="2197652"/>
                </a:lnTo>
                <a:lnTo>
                  <a:pt x="4724920" y="2206027"/>
                </a:lnTo>
                <a:lnTo>
                  <a:pt x="4678740" y="2208895"/>
                </a:lnTo>
                <a:lnTo>
                  <a:pt x="368156" y="2208895"/>
                </a:lnTo>
                <a:lnTo>
                  <a:pt x="321976" y="2206027"/>
                </a:lnTo>
                <a:lnTo>
                  <a:pt x="277507" y="2197652"/>
                </a:lnTo>
                <a:lnTo>
                  <a:pt x="235094" y="2184115"/>
                </a:lnTo>
                <a:lnTo>
                  <a:pt x="195084" y="2165761"/>
                </a:lnTo>
                <a:lnTo>
                  <a:pt x="157821" y="2142935"/>
                </a:lnTo>
                <a:lnTo>
                  <a:pt x="123649" y="2115983"/>
                </a:lnTo>
                <a:lnTo>
                  <a:pt x="92914" y="2085249"/>
                </a:lnTo>
                <a:lnTo>
                  <a:pt x="65961" y="2051078"/>
                </a:lnTo>
                <a:lnTo>
                  <a:pt x="43135" y="2013815"/>
                </a:lnTo>
                <a:lnTo>
                  <a:pt x="24781" y="1973806"/>
                </a:lnTo>
                <a:lnTo>
                  <a:pt x="11243" y="1931394"/>
                </a:lnTo>
                <a:lnTo>
                  <a:pt x="2868" y="1886926"/>
                </a:lnTo>
                <a:lnTo>
                  <a:pt x="0" y="1840746"/>
                </a:lnTo>
                <a:lnTo>
                  <a:pt x="0" y="368174"/>
                </a:lnTo>
                <a:close/>
              </a:path>
            </a:pathLst>
          </a:custGeom>
          <a:ln w="9524">
            <a:solidFill>
              <a:srgbClr val="424242"/>
            </a:solidFill>
          </a:ln>
        </p:spPr>
        <p:txBody>
          <a:bodyPr wrap="square" lIns="0" tIns="0" rIns="0" bIns="0" rtlCol="0"/>
          <a:lstStyle/>
          <a:p>
            <a:endParaRPr/>
          </a:p>
        </p:txBody>
      </p:sp>
      <p:sp>
        <p:nvSpPr>
          <p:cNvPr id="129" name="object 7"/>
          <p:cNvSpPr txBox="1"/>
          <p:nvPr/>
        </p:nvSpPr>
        <p:spPr>
          <a:xfrm>
            <a:off x="1015635" y="3740088"/>
            <a:ext cx="4445635" cy="448309"/>
          </a:xfrm>
          <a:prstGeom prst="rect">
            <a:avLst/>
          </a:prstGeom>
        </p:spPr>
        <p:txBody>
          <a:bodyPr vert="horz" wrap="square" lIns="0" tIns="22860" rIns="0" bIns="0" rtlCol="0">
            <a:spAutoFit/>
          </a:bodyPr>
          <a:lstStyle/>
          <a:p>
            <a:pPr marL="415925" marR="5080" indent="-403860">
              <a:lnSpc>
                <a:spcPts val="1650"/>
              </a:lnSpc>
              <a:spcBef>
                <a:spcPts val="180"/>
              </a:spcBef>
            </a:pPr>
            <a:r>
              <a:rPr sz="1400" spc="-5" dirty="0">
                <a:solidFill>
                  <a:srgbClr val="FFFFFF"/>
                </a:solidFill>
                <a:latin typeface="Lato"/>
                <a:cs typeface="Lato"/>
              </a:rPr>
              <a:t>PennyLane</a:t>
            </a:r>
            <a:r>
              <a:rPr sz="1400" spc="-85" dirty="0">
                <a:solidFill>
                  <a:srgbClr val="FFFFFF"/>
                </a:solidFill>
                <a:latin typeface="Lato"/>
                <a:cs typeface="Lato"/>
              </a:rPr>
              <a:t> </a:t>
            </a:r>
            <a:r>
              <a:rPr sz="1400" spc="5" dirty="0">
                <a:solidFill>
                  <a:srgbClr val="FFFFFF"/>
                </a:solidFill>
                <a:latin typeface="Lato"/>
                <a:cs typeface="Lato"/>
              </a:rPr>
              <a:t>integrates</a:t>
            </a:r>
            <a:r>
              <a:rPr sz="1400" spc="-85" dirty="0">
                <a:solidFill>
                  <a:srgbClr val="FFFFFF"/>
                </a:solidFill>
                <a:latin typeface="Lato"/>
                <a:cs typeface="Lato"/>
              </a:rPr>
              <a:t> </a:t>
            </a:r>
            <a:r>
              <a:rPr sz="1400" dirty="0">
                <a:solidFill>
                  <a:srgbClr val="FFFFFF"/>
                </a:solidFill>
                <a:latin typeface="Lato"/>
                <a:cs typeface="Lato"/>
              </a:rPr>
              <a:t>with</a:t>
            </a:r>
            <a:r>
              <a:rPr sz="1400" spc="-85" dirty="0">
                <a:solidFill>
                  <a:srgbClr val="FFFFFF"/>
                </a:solidFill>
                <a:latin typeface="Lato"/>
                <a:cs typeface="Lato"/>
              </a:rPr>
              <a:t> </a:t>
            </a:r>
            <a:r>
              <a:rPr sz="1400" spc="10" dirty="0">
                <a:solidFill>
                  <a:srgbClr val="FFFFFF"/>
                </a:solidFill>
                <a:latin typeface="Lato"/>
                <a:cs typeface="Lato"/>
              </a:rPr>
              <a:t>a</a:t>
            </a:r>
            <a:r>
              <a:rPr sz="1400" spc="-85" dirty="0">
                <a:solidFill>
                  <a:srgbClr val="FFFFFF"/>
                </a:solidFill>
                <a:latin typeface="Lato"/>
                <a:cs typeface="Lato"/>
              </a:rPr>
              <a:t> </a:t>
            </a:r>
            <a:r>
              <a:rPr sz="1400" spc="10" dirty="0">
                <a:solidFill>
                  <a:srgbClr val="FFFFFF"/>
                </a:solidFill>
                <a:latin typeface="Lato"/>
                <a:cs typeface="Lato"/>
              </a:rPr>
              <a:t>variety</a:t>
            </a:r>
            <a:r>
              <a:rPr sz="1400" spc="-85" dirty="0">
                <a:solidFill>
                  <a:srgbClr val="FFFFFF"/>
                </a:solidFill>
                <a:latin typeface="Lato"/>
                <a:cs typeface="Lato"/>
              </a:rPr>
              <a:t> </a:t>
            </a:r>
            <a:r>
              <a:rPr sz="1400" spc="-20" dirty="0">
                <a:solidFill>
                  <a:srgbClr val="FFFFFF"/>
                </a:solidFill>
                <a:latin typeface="Lato"/>
                <a:cs typeface="Lato"/>
              </a:rPr>
              <a:t>of</a:t>
            </a:r>
            <a:r>
              <a:rPr sz="1400" spc="-85" dirty="0">
                <a:solidFill>
                  <a:srgbClr val="FFFFFF"/>
                </a:solidFill>
                <a:latin typeface="Lato"/>
                <a:cs typeface="Lato"/>
              </a:rPr>
              <a:t> </a:t>
            </a:r>
            <a:r>
              <a:rPr sz="1400" spc="5" dirty="0">
                <a:solidFill>
                  <a:srgbClr val="FFFFFF"/>
                </a:solidFill>
                <a:latin typeface="Lato"/>
                <a:cs typeface="Lato"/>
              </a:rPr>
              <a:t>available</a:t>
            </a:r>
            <a:r>
              <a:rPr sz="1400" spc="-85" dirty="0">
                <a:solidFill>
                  <a:srgbClr val="FFFFFF"/>
                </a:solidFill>
                <a:latin typeface="Lato"/>
                <a:cs typeface="Lato"/>
              </a:rPr>
              <a:t> </a:t>
            </a:r>
            <a:r>
              <a:rPr sz="1400" dirty="0">
                <a:solidFill>
                  <a:srgbClr val="FFFFFF"/>
                </a:solidFill>
                <a:latin typeface="Lato"/>
                <a:cs typeface="Lato"/>
              </a:rPr>
              <a:t>quantum  </a:t>
            </a:r>
            <a:r>
              <a:rPr sz="1400" spc="10" dirty="0">
                <a:solidFill>
                  <a:srgbClr val="FFFFFF"/>
                </a:solidFill>
                <a:latin typeface="Lato"/>
                <a:cs typeface="Lato"/>
              </a:rPr>
              <a:t>hardware</a:t>
            </a:r>
            <a:r>
              <a:rPr sz="1400" spc="-90" dirty="0">
                <a:solidFill>
                  <a:srgbClr val="FFFFFF"/>
                </a:solidFill>
                <a:latin typeface="Lato"/>
                <a:cs typeface="Lato"/>
              </a:rPr>
              <a:t> </a:t>
            </a:r>
            <a:r>
              <a:rPr sz="1400" spc="-15" dirty="0">
                <a:solidFill>
                  <a:srgbClr val="FFFFFF"/>
                </a:solidFill>
                <a:latin typeface="Lato"/>
                <a:cs typeface="Lato"/>
              </a:rPr>
              <a:t>&amp;</a:t>
            </a:r>
            <a:r>
              <a:rPr sz="1400" spc="-90" dirty="0">
                <a:solidFill>
                  <a:srgbClr val="FFFFFF"/>
                </a:solidFill>
                <a:latin typeface="Lato"/>
                <a:cs typeface="Lato"/>
              </a:rPr>
              <a:t> </a:t>
            </a:r>
            <a:r>
              <a:rPr sz="1400" spc="5" dirty="0">
                <a:solidFill>
                  <a:srgbClr val="FFFFFF"/>
                </a:solidFill>
                <a:latin typeface="Lato"/>
                <a:cs typeface="Lato"/>
              </a:rPr>
              <a:t>classical</a:t>
            </a:r>
            <a:r>
              <a:rPr sz="1400" spc="-90" dirty="0">
                <a:solidFill>
                  <a:srgbClr val="FFFFFF"/>
                </a:solidFill>
                <a:latin typeface="Lato"/>
                <a:cs typeface="Lato"/>
              </a:rPr>
              <a:t> </a:t>
            </a:r>
            <a:r>
              <a:rPr sz="1400" dirty="0">
                <a:solidFill>
                  <a:srgbClr val="FFFFFF"/>
                </a:solidFill>
                <a:latin typeface="Lato"/>
                <a:cs typeface="Lato"/>
              </a:rPr>
              <a:t>machine</a:t>
            </a:r>
            <a:r>
              <a:rPr sz="1400" spc="-90" dirty="0">
                <a:solidFill>
                  <a:srgbClr val="FFFFFF"/>
                </a:solidFill>
                <a:latin typeface="Lato"/>
                <a:cs typeface="Lato"/>
              </a:rPr>
              <a:t> </a:t>
            </a:r>
            <a:r>
              <a:rPr sz="1400" spc="10" dirty="0">
                <a:solidFill>
                  <a:srgbClr val="FFFFFF"/>
                </a:solidFill>
                <a:latin typeface="Lato"/>
                <a:cs typeface="Lato"/>
              </a:rPr>
              <a:t>learning</a:t>
            </a:r>
            <a:r>
              <a:rPr sz="1400" spc="-90" dirty="0">
                <a:solidFill>
                  <a:srgbClr val="FFFFFF"/>
                </a:solidFill>
                <a:latin typeface="Lato"/>
                <a:cs typeface="Lato"/>
              </a:rPr>
              <a:t> </a:t>
            </a:r>
            <a:r>
              <a:rPr sz="1400" spc="15" dirty="0">
                <a:solidFill>
                  <a:srgbClr val="FFFFFF"/>
                </a:solidFill>
                <a:latin typeface="Lato"/>
                <a:cs typeface="Lato"/>
              </a:rPr>
              <a:t>libraries</a:t>
            </a:r>
            <a:endParaRPr sz="1400">
              <a:latin typeface="Lato"/>
              <a:cs typeface="Lato"/>
            </a:endParaRPr>
          </a:p>
        </p:txBody>
      </p:sp>
      <p:grpSp>
        <p:nvGrpSpPr>
          <p:cNvPr id="130" name="object 8"/>
          <p:cNvGrpSpPr/>
          <p:nvPr/>
        </p:nvGrpSpPr>
        <p:grpSpPr>
          <a:xfrm>
            <a:off x="1035087" y="4589865"/>
            <a:ext cx="4403725" cy="917575"/>
            <a:chOff x="1035087" y="4589865"/>
            <a:chExt cx="4403725" cy="917575"/>
          </a:xfrm>
        </p:grpSpPr>
        <p:sp>
          <p:nvSpPr>
            <p:cNvPr id="131" name="object 9"/>
            <p:cNvSpPr/>
            <p:nvPr/>
          </p:nvSpPr>
          <p:spPr>
            <a:xfrm>
              <a:off x="1035087" y="4589865"/>
              <a:ext cx="1589246" cy="502098"/>
            </a:xfrm>
            <a:prstGeom prst="rect">
              <a:avLst/>
            </a:prstGeom>
            <a:blipFill>
              <a:blip r:embed="rId4" cstate="print"/>
              <a:stretch>
                <a:fillRect/>
              </a:stretch>
            </a:blipFill>
          </p:spPr>
          <p:txBody>
            <a:bodyPr wrap="square" lIns="0" tIns="0" rIns="0" bIns="0" rtlCol="0"/>
            <a:lstStyle/>
            <a:p>
              <a:endParaRPr/>
            </a:p>
          </p:txBody>
        </p:sp>
        <p:sp>
          <p:nvSpPr>
            <p:cNvPr id="132" name="object 10"/>
            <p:cNvSpPr/>
            <p:nvPr/>
          </p:nvSpPr>
          <p:spPr>
            <a:xfrm>
              <a:off x="1035087" y="5201139"/>
              <a:ext cx="644096" cy="279774"/>
            </a:xfrm>
            <a:prstGeom prst="rect">
              <a:avLst/>
            </a:prstGeom>
            <a:blipFill>
              <a:blip r:embed="rId5" cstate="print"/>
              <a:stretch>
                <a:fillRect/>
              </a:stretch>
            </a:blipFill>
          </p:spPr>
          <p:txBody>
            <a:bodyPr wrap="square" lIns="0" tIns="0" rIns="0" bIns="0" rtlCol="0"/>
            <a:lstStyle/>
            <a:p>
              <a:endParaRPr/>
            </a:p>
          </p:txBody>
        </p:sp>
        <p:sp>
          <p:nvSpPr>
            <p:cNvPr id="133" name="object 11"/>
            <p:cNvSpPr/>
            <p:nvPr/>
          </p:nvSpPr>
          <p:spPr>
            <a:xfrm>
              <a:off x="2766244" y="4592640"/>
              <a:ext cx="993147" cy="496573"/>
            </a:xfrm>
            <a:prstGeom prst="rect">
              <a:avLst/>
            </a:prstGeom>
            <a:blipFill>
              <a:blip r:embed="rId6" cstate="print"/>
              <a:stretch>
                <a:fillRect/>
              </a:stretch>
            </a:blipFill>
          </p:spPr>
          <p:txBody>
            <a:bodyPr wrap="square" lIns="0" tIns="0" rIns="0" bIns="0" rtlCol="0"/>
            <a:lstStyle/>
            <a:p>
              <a:endParaRPr/>
            </a:p>
          </p:txBody>
        </p:sp>
        <p:sp>
          <p:nvSpPr>
            <p:cNvPr id="134" name="object 12"/>
            <p:cNvSpPr/>
            <p:nvPr/>
          </p:nvSpPr>
          <p:spPr>
            <a:xfrm>
              <a:off x="2882294" y="5201139"/>
              <a:ext cx="761023" cy="279774"/>
            </a:xfrm>
            <a:prstGeom prst="rect">
              <a:avLst/>
            </a:prstGeom>
            <a:blipFill>
              <a:blip r:embed="rId7" cstate="print"/>
              <a:stretch>
                <a:fillRect/>
              </a:stretch>
            </a:blipFill>
          </p:spPr>
          <p:txBody>
            <a:bodyPr wrap="square" lIns="0" tIns="0" rIns="0" bIns="0" rtlCol="0"/>
            <a:lstStyle/>
            <a:p>
              <a:endParaRPr/>
            </a:p>
          </p:txBody>
        </p:sp>
        <p:sp>
          <p:nvSpPr>
            <p:cNvPr id="135" name="object 13"/>
            <p:cNvSpPr/>
            <p:nvPr/>
          </p:nvSpPr>
          <p:spPr>
            <a:xfrm>
              <a:off x="1870961" y="5214989"/>
              <a:ext cx="858145" cy="252074"/>
            </a:xfrm>
            <a:prstGeom prst="rect">
              <a:avLst/>
            </a:prstGeom>
            <a:blipFill>
              <a:blip r:embed="rId8" cstate="print"/>
              <a:stretch>
                <a:fillRect/>
              </a:stretch>
            </a:blipFill>
          </p:spPr>
          <p:txBody>
            <a:bodyPr wrap="square" lIns="0" tIns="0" rIns="0" bIns="0" rtlCol="0"/>
            <a:lstStyle/>
            <a:p>
              <a:endParaRPr/>
            </a:p>
          </p:txBody>
        </p:sp>
        <p:sp>
          <p:nvSpPr>
            <p:cNvPr id="136" name="object 14"/>
            <p:cNvSpPr/>
            <p:nvPr/>
          </p:nvSpPr>
          <p:spPr>
            <a:xfrm>
              <a:off x="4083941" y="4701040"/>
              <a:ext cx="1354572" cy="279774"/>
            </a:xfrm>
            <a:prstGeom prst="rect">
              <a:avLst/>
            </a:prstGeom>
            <a:blipFill>
              <a:blip r:embed="rId9" cstate="print"/>
              <a:stretch>
                <a:fillRect/>
              </a:stretch>
            </a:blipFill>
          </p:spPr>
          <p:txBody>
            <a:bodyPr wrap="square" lIns="0" tIns="0" rIns="0" bIns="0" rtlCol="0"/>
            <a:lstStyle/>
            <a:p>
              <a:endParaRPr/>
            </a:p>
          </p:txBody>
        </p:sp>
        <p:sp>
          <p:nvSpPr>
            <p:cNvPr id="137" name="object 15"/>
            <p:cNvSpPr/>
            <p:nvPr/>
          </p:nvSpPr>
          <p:spPr>
            <a:xfrm>
              <a:off x="4083941" y="5174989"/>
              <a:ext cx="1107015" cy="332099"/>
            </a:xfrm>
            <a:prstGeom prst="rect">
              <a:avLst/>
            </a:prstGeom>
            <a:blipFill>
              <a:blip r:embed="rId10" cstate="print"/>
              <a:stretch>
                <a:fillRect/>
              </a:stretch>
            </a:blipFill>
          </p:spPr>
          <p:txBody>
            <a:bodyPr wrap="square" lIns="0" tIns="0" rIns="0" bIns="0" rtlCol="0"/>
            <a:lstStyle/>
            <a:p>
              <a:endParaRPr/>
            </a:p>
          </p:txBody>
        </p:sp>
      </p:grpSp>
      <p:sp>
        <p:nvSpPr>
          <p:cNvPr id="138" name="object 16"/>
          <p:cNvSpPr txBox="1"/>
          <p:nvPr/>
        </p:nvSpPr>
        <p:spPr>
          <a:xfrm>
            <a:off x="786373" y="2435889"/>
            <a:ext cx="4934585" cy="615950"/>
          </a:xfrm>
          <a:prstGeom prst="rect">
            <a:avLst/>
          </a:prstGeom>
        </p:spPr>
        <p:txBody>
          <a:bodyPr vert="horz" wrap="square" lIns="0" tIns="12700" rIns="0" bIns="0" rtlCol="0">
            <a:spAutoFit/>
          </a:bodyPr>
          <a:lstStyle/>
          <a:p>
            <a:pPr marL="12700" marR="5080">
              <a:lnSpc>
                <a:spcPct val="113999"/>
              </a:lnSpc>
              <a:spcBef>
                <a:spcPts val="100"/>
              </a:spcBef>
            </a:pPr>
            <a:r>
              <a:rPr sz="1700" spc="-10" dirty="0">
                <a:solidFill>
                  <a:srgbClr val="FFFFFF"/>
                </a:solidFill>
                <a:latin typeface="Lato"/>
                <a:cs typeface="Lato"/>
              </a:rPr>
              <a:t>PennyLane</a:t>
            </a:r>
            <a:r>
              <a:rPr sz="1700" spc="-105" dirty="0">
                <a:solidFill>
                  <a:srgbClr val="FFFFFF"/>
                </a:solidFill>
                <a:latin typeface="Lato"/>
                <a:cs typeface="Lato"/>
              </a:rPr>
              <a:t> </a:t>
            </a:r>
            <a:r>
              <a:rPr sz="1700" spc="10" dirty="0">
                <a:solidFill>
                  <a:srgbClr val="FFFFFF"/>
                </a:solidFill>
                <a:latin typeface="Lato"/>
                <a:cs typeface="Lato"/>
              </a:rPr>
              <a:t>is</a:t>
            </a:r>
            <a:r>
              <a:rPr sz="1700" spc="-100" dirty="0">
                <a:solidFill>
                  <a:srgbClr val="FFFFFF"/>
                </a:solidFill>
                <a:latin typeface="Lato"/>
                <a:cs typeface="Lato"/>
              </a:rPr>
              <a:t> </a:t>
            </a:r>
            <a:r>
              <a:rPr sz="1700" spc="15" dirty="0">
                <a:solidFill>
                  <a:srgbClr val="FFFFFF"/>
                </a:solidFill>
                <a:latin typeface="Lato"/>
                <a:cs typeface="Lato"/>
              </a:rPr>
              <a:t>a</a:t>
            </a:r>
            <a:r>
              <a:rPr sz="1700" spc="-100" dirty="0">
                <a:solidFill>
                  <a:srgbClr val="FFFFFF"/>
                </a:solidFill>
                <a:latin typeface="Lato"/>
                <a:cs typeface="Lato"/>
              </a:rPr>
              <a:t> </a:t>
            </a:r>
            <a:r>
              <a:rPr sz="1700" spc="20" dirty="0">
                <a:solidFill>
                  <a:srgbClr val="FFFFFF"/>
                </a:solidFill>
                <a:latin typeface="Lato"/>
                <a:cs typeface="Lato"/>
              </a:rPr>
              <a:t>library</a:t>
            </a:r>
            <a:r>
              <a:rPr sz="1700" spc="-100" dirty="0">
                <a:solidFill>
                  <a:srgbClr val="FFFFFF"/>
                </a:solidFill>
                <a:latin typeface="Lato"/>
                <a:cs typeface="Lato"/>
              </a:rPr>
              <a:t> </a:t>
            </a:r>
            <a:r>
              <a:rPr sz="1700" spc="5" dirty="0">
                <a:solidFill>
                  <a:srgbClr val="FFFFFF"/>
                </a:solidFill>
                <a:latin typeface="Lato"/>
                <a:cs typeface="Lato"/>
              </a:rPr>
              <a:t>for</a:t>
            </a:r>
            <a:r>
              <a:rPr sz="1700" spc="-100" dirty="0">
                <a:solidFill>
                  <a:srgbClr val="FFFFFF"/>
                </a:solidFill>
                <a:latin typeface="Lato"/>
                <a:cs typeface="Lato"/>
              </a:rPr>
              <a:t> </a:t>
            </a:r>
            <a:r>
              <a:rPr sz="1700" dirty="0">
                <a:solidFill>
                  <a:srgbClr val="FFFFFF"/>
                </a:solidFill>
                <a:latin typeface="Lato"/>
                <a:cs typeface="Lato"/>
              </a:rPr>
              <a:t>quantum</a:t>
            </a:r>
            <a:r>
              <a:rPr sz="1700" spc="-105" dirty="0">
                <a:solidFill>
                  <a:srgbClr val="FFFFFF"/>
                </a:solidFill>
                <a:latin typeface="Lato"/>
                <a:cs typeface="Lato"/>
              </a:rPr>
              <a:t> </a:t>
            </a:r>
            <a:r>
              <a:rPr sz="1700" dirty="0">
                <a:solidFill>
                  <a:srgbClr val="FFFFFF"/>
                </a:solidFill>
                <a:latin typeface="Lato"/>
                <a:cs typeface="Lato"/>
              </a:rPr>
              <a:t>machine</a:t>
            </a:r>
            <a:r>
              <a:rPr sz="1700" spc="-100" dirty="0">
                <a:solidFill>
                  <a:srgbClr val="FFFFFF"/>
                </a:solidFill>
                <a:latin typeface="Lato"/>
                <a:cs typeface="Lato"/>
              </a:rPr>
              <a:t> </a:t>
            </a:r>
            <a:r>
              <a:rPr sz="1700" spc="10" dirty="0">
                <a:solidFill>
                  <a:srgbClr val="FFFFFF"/>
                </a:solidFill>
                <a:latin typeface="Lato"/>
                <a:cs typeface="Lato"/>
              </a:rPr>
              <a:t>learning  </a:t>
            </a:r>
            <a:r>
              <a:rPr sz="1700" dirty="0">
                <a:solidFill>
                  <a:srgbClr val="FFFFFF"/>
                </a:solidFill>
                <a:latin typeface="Lato"/>
                <a:cs typeface="Lato"/>
              </a:rPr>
              <a:t>and</a:t>
            </a:r>
            <a:r>
              <a:rPr sz="1700" spc="-114" dirty="0">
                <a:solidFill>
                  <a:srgbClr val="FFFFFF"/>
                </a:solidFill>
                <a:latin typeface="Lato"/>
                <a:cs typeface="Lato"/>
              </a:rPr>
              <a:t> </a:t>
            </a:r>
            <a:r>
              <a:rPr sz="1700" spc="5" dirty="0">
                <a:solidFill>
                  <a:srgbClr val="FFFFFF"/>
                </a:solidFill>
                <a:latin typeface="Lato"/>
                <a:cs typeface="Lato"/>
              </a:rPr>
              <a:t>hybrid</a:t>
            </a:r>
            <a:r>
              <a:rPr sz="1700" spc="-110" dirty="0">
                <a:solidFill>
                  <a:srgbClr val="FFFFFF"/>
                </a:solidFill>
                <a:latin typeface="Lato"/>
                <a:cs typeface="Lato"/>
              </a:rPr>
              <a:t> </a:t>
            </a:r>
            <a:r>
              <a:rPr sz="1700" spc="5" dirty="0">
                <a:solidFill>
                  <a:srgbClr val="FFFFFF"/>
                </a:solidFill>
                <a:latin typeface="Lato"/>
                <a:cs typeface="Lato"/>
              </a:rPr>
              <a:t>quantum-classical</a:t>
            </a:r>
            <a:r>
              <a:rPr sz="1700" spc="-110" dirty="0">
                <a:solidFill>
                  <a:srgbClr val="FFFFFF"/>
                </a:solidFill>
                <a:latin typeface="Lato"/>
                <a:cs typeface="Lato"/>
              </a:rPr>
              <a:t> </a:t>
            </a:r>
            <a:r>
              <a:rPr sz="1700" spc="10" dirty="0">
                <a:solidFill>
                  <a:srgbClr val="FFFFFF"/>
                </a:solidFill>
                <a:latin typeface="Lato"/>
                <a:cs typeface="Lato"/>
              </a:rPr>
              <a:t>algorithms</a:t>
            </a:r>
            <a:endParaRPr sz="1700">
              <a:latin typeface="Lato"/>
              <a:cs typeface="Lato"/>
            </a:endParaRPr>
          </a:p>
        </p:txBody>
      </p:sp>
      <p:sp>
        <p:nvSpPr>
          <p:cNvPr id="139" name="object 17"/>
          <p:cNvSpPr txBox="1"/>
          <p:nvPr/>
        </p:nvSpPr>
        <p:spPr>
          <a:xfrm>
            <a:off x="6413861" y="2435889"/>
            <a:ext cx="4777740" cy="615950"/>
          </a:xfrm>
          <a:prstGeom prst="rect">
            <a:avLst/>
          </a:prstGeom>
        </p:spPr>
        <p:txBody>
          <a:bodyPr vert="horz" wrap="square" lIns="0" tIns="12700" rIns="0" bIns="0" rtlCol="0">
            <a:spAutoFit/>
          </a:bodyPr>
          <a:lstStyle/>
          <a:p>
            <a:pPr marL="12700" marR="5080">
              <a:lnSpc>
                <a:spcPct val="113999"/>
              </a:lnSpc>
              <a:spcBef>
                <a:spcPts val="100"/>
              </a:spcBef>
            </a:pPr>
            <a:r>
              <a:rPr sz="1700" spc="10" dirty="0">
                <a:solidFill>
                  <a:srgbClr val="FFFFFF"/>
                </a:solidFill>
                <a:latin typeface="Lato"/>
                <a:cs typeface="Lato"/>
              </a:rPr>
              <a:t>Strawberry</a:t>
            </a:r>
            <a:r>
              <a:rPr sz="1700" spc="-100" dirty="0">
                <a:solidFill>
                  <a:srgbClr val="FFFFFF"/>
                </a:solidFill>
                <a:latin typeface="Lato"/>
                <a:cs typeface="Lato"/>
              </a:rPr>
              <a:t> </a:t>
            </a:r>
            <a:r>
              <a:rPr sz="1700" spc="5" dirty="0">
                <a:solidFill>
                  <a:srgbClr val="FFFFFF"/>
                </a:solidFill>
                <a:latin typeface="Lato"/>
                <a:cs typeface="Lato"/>
              </a:rPr>
              <a:t>Fields</a:t>
            </a:r>
            <a:r>
              <a:rPr sz="1700" spc="-100" dirty="0">
                <a:solidFill>
                  <a:srgbClr val="FFFFFF"/>
                </a:solidFill>
                <a:latin typeface="Lato"/>
                <a:cs typeface="Lato"/>
              </a:rPr>
              <a:t> </a:t>
            </a:r>
            <a:r>
              <a:rPr sz="1700" spc="10" dirty="0">
                <a:solidFill>
                  <a:srgbClr val="FFFFFF"/>
                </a:solidFill>
                <a:latin typeface="Lato"/>
                <a:cs typeface="Lato"/>
              </a:rPr>
              <a:t>is</a:t>
            </a:r>
            <a:r>
              <a:rPr sz="1700" spc="-100" dirty="0">
                <a:solidFill>
                  <a:srgbClr val="FFFFFF"/>
                </a:solidFill>
                <a:latin typeface="Lato"/>
                <a:cs typeface="Lato"/>
              </a:rPr>
              <a:t> </a:t>
            </a:r>
            <a:r>
              <a:rPr sz="1700" dirty="0">
                <a:solidFill>
                  <a:srgbClr val="FFFFFF"/>
                </a:solidFill>
                <a:latin typeface="Lato"/>
                <a:cs typeface="Lato"/>
              </a:rPr>
              <a:t>the</a:t>
            </a:r>
            <a:r>
              <a:rPr sz="1700" spc="-100" dirty="0">
                <a:solidFill>
                  <a:srgbClr val="FFFFFF"/>
                </a:solidFill>
                <a:latin typeface="Lato"/>
                <a:cs typeface="Lato"/>
              </a:rPr>
              <a:t> </a:t>
            </a:r>
            <a:r>
              <a:rPr sz="1700" spc="-10" dirty="0">
                <a:solidFill>
                  <a:srgbClr val="FFFFFF"/>
                </a:solidFill>
                <a:latin typeface="Lato"/>
                <a:cs typeface="Lato"/>
              </a:rPr>
              <a:t>development</a:t>
            </a:r>
            <a:r>
              <a:rPr sz="1700" spc="-95" dirty="0">
                <a:solidFill>
                  <a:srgbClr val="FFFFFF"/>
                </a:solidFill>
                <a:latin typeface="Lato"/>
                <a:cs typeface="Lato"/>
              </a:rPr>
              <a:t> </a:t>
            </a:r>
            <a:r>
              <a:rPr sz="1700" dirty="0">
                <a:solidFill>
                  <a:srgbClr val="FFFFFF"/>
                </a:solidFill>
                <a:latin typeface="Lato"/>
                <a:cs typeface="Lato"/>
              </a:rPr>
              <a:t>environment  </a:t>
            </a:r>
            <a:r>
              <a:rPr sz="1700" spc="5" dirty="0">
                <a:solidFill>
                  <a:srgbClr val="FFFFFF"/>
                </a:solidFill>
                <a:latin typeface="Lato"/>
                <a:cs typeface="Lato"/>
              </a:rPr>
              <a:t>for</a:t>
            </a:r>
            <a:r>
              <a:rPr sz="1700" spc="-110" dirty="0">
                <a:solidFill>
                  <a:srgbClr val="FFFFFF"/>
                </a:solidFill>
                <a:latin typeface="Lato"/>
                <a:cs typeface="Lato"/>
              </a:rPr>
              <a:t> </a:t>
            </a:r>
            <a:r>
              <a:rPr sz="1700" dirty="0">
                <a:solidFill>
                  <a:srgbClr val="FFFFFF"/>
                </a:solidFill>
                <a:latin typeface="Lato"/>
                <a:cs typeface="Lato"/>
              </a:rPr>
              <a:t>Xanadu’s</a:t>
            </a:r>
            <a:r>
              <a:rPr sz="1700" spc="-114" dirty="0">
                <a:solidFill>
                  <a:srgbClr val="FFFFFF"/>
                </a:solidFill>
                <a:latin typeface="Lato"/>
                <a:cs typeface="Lato"/>
              </a:rPr>
              <a:t> </a:t>
            </a:r>
            <a:r>
              <a:rPr sz="1700" spc="-5" dirty="0">
                <a:solidFill>
                  <a:srgbClr val="FFFFFF"/>
                </a:solidFill>
                <a:latin typeface="Lato"/>
                <a:cs typeface="Lato"/>
              </a:rPr>
              <a:t>photonic</a:t>
            </a:r>
            <a:r>
              <a:rPr sz="1700" spc="-110" dirty="0">
                <a:solidFill>
                  <a:srgbClr val="FFFFFF"/>
                </a:solidFill>
                <a:latin typeface="Lato"/>
                <a:cs typeface="Lato"/>
              </a:rPr>
              <a:t> </a:t>
            </a:r>
            <a:r>
              <a:rPr sz="1700" dirty="0">
                <a:solidFill>
                  <a:srgbClr val="FFFFFF"/>
                </a:solidFill>
                <a:latin typeface="Lato"/>
                <a:cs typeface="Lato"/>
              </a:rPr>
              <a:t>quantum</a:t>
            </a:r>
            <a:r>
              <a:rPr sz="1700" spc="-110" dirty="0">
                <a:solidFill>
                  <a:srgbClr val="FFFFFF"/>
                </a:solidFill>
                <a:latin typeface="Lato"/>
                <a:cs typeface="Lato"/>
              </a:rPr>
              <a:t> </a:t>
            </a:r>
            <a:r>
              <a:rPr sz="1700" dirty="0">
                <a:solidFill>
                  <a:srgbClr val="FFFFFF"/>
                </a:solidFill>
                <a:latin typeface="Lato"/>
                <a:cs typeface="Lato"/>
              </a:rPr>
              <a:t>computers</a:t>
            </a:r>
            <a:endParaRPr sz="1700">
              <a:latin typeface="Lato"/>
              <a:cs typeface="Lato"/>
            </a:endParaRPr>
          </a:p>
        </p:txBody>
      </p:sp>
      <p:grpSp>
        <p:nvGrpSpPr>
          <p:cNvPr id="140" name="object 18"/>
          <p:cNvGrpSpPr/>
          <p:nvPr/>
        </p:nvGrpSpPr>
        <p:grpSpPr>
          <a:xfrm>
            <a:off x="7024347" y="3589955"/>
            <a:ext cx="3775075" cy="2333625"/>
            <a:chOff x="7024347" y="3589955"/>
            <a:chExt cx="3775075" cy="2333625"/>
          </a:xfrm>
        </p:grpSpPr>
        <p:sp>
          <p:nvSpPr>
            <p:cNvPr id="141" name="object 19"/>
            <p:cNvSpPr/>
            <p:nvPr/>
          </p:nvSpPr>
          <p:spPr>
            <a:xfrm>
              <a:off x="7033860" y="3599467"/>
              <a:ext cx="3755617" cy="2314070"/>
            </a:xfrm>
            <a:prstGeom prst="rect">
              <a:avLst/>
            </a:prstGeom>
            <a:blipFill>
              <a:blip r:embed="rId11" cstate="print"/>
              <a:stretch>
                <a:fillRect/>
              </a:stretch>
            </a:blipFill>
          </p:spPr>
          <p:txBody>
            <a:bodyPr wrap="square" lIns="0" tIns="0" rIns="0" bIns="0" rtlCol="0"/>
            <a:lstStyle/>
            <a:p>
              <a:endParaRPr/>
            </a:p>
          </p:txBody>
        </p:sp>
        <p:sp>
          <p:nvSpPr>
            <p:cNvPr id="142" name="object 20"/>
            <p:cNvSpPr/>
            <p:nvPr/>
          </p:nvSpPr>
          <p:spPr>
            <a:xfrm>
              <a:off x="7029110" y="3594717"/>
              <a:ext cx="3765550" cy="2324100"/>
            </a:xfrm>
            <a:custGeom>
              <a:avLst/>
              <a:gdLst/>
              <a:ahLst/>
              <a:cxnLst/>
              <a:rect l="l" t="t" r="r" b="b"/>
              <a:pathLst>
                <a:path w="3765550" h="2324100">
                  <a:moveTo>
                    <a:pt x="0" y="0"/>
                  </a:moveTo>
                  <a:lnTo>
                    <a:pt x="3765142" y="0"/>
                  </a:lnTo>
                  <a:lnTo>
                    <a:pt x="3765142" y="2323595"/>
                  </a:lnTo>
                  <a:lnTo>
                    <a:pt x="0" y="2323595"/>
                  </a:lnTo>
                  <a:lnTo>
                    <a:pt x="0" y="0"/>
                  </a:lnTo>
                  <a:close/>
                </a:path>
              </a:pathLst>
            </a:custGeom>
            <a:ln w="9524">
              <a:solidFill>
                <a:srgbClr val="424242"/>
              </a:solidFill>
            </a:ln>
          </p:spPr>
          <p:txBody>
            <a:bodyPr wrap="square" lIns="0" tIns="0" rIns="0" bIns="0" rtlCol="0"/>
            <a:lstStyle/>
            <a:p>
              <a:endParaRPr/>
            </a:p>
          </p:txBody>
        </p:sp>
      </p:grpSp>
    </p:spTree>
    <p:extLst>
      <p:ext uri="{BB962C8B-B14F-4D97-AF65-F5344CB8AC3E}">
        <p14:creationId xmlns:p14="http://schemas.microsoft.com/office/powerpoint/2010/main" val="68792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1207</TotalTime>
  <Words>1002</Words>
  <Application>Microsoft Office PowerPoint</Application>
  <PresentationFormat>ワイド画面</PresentationFormat>
  <Paragraphs>196</Paragraphs>
  <Slides>10</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10</vt:i4>
      </vt:variant>
    </vt:vector>
  </HeadingPairs>
  <TitlesOfParts>
    <vt:vector size="20" baseType="lpstr">
      <vt:lpstr>Carlito</vt:lpstr>
      <vt:lpstr>Lato</vt:lpstr>
      <vt:lpstr>Lato Black</vt:lpstr>
      <vt:lpstr>Meiryo UI</vt:lpstr>
      <vt:lpstr>UD デジタル 教科書体 NK-B</vt:lpstr>
      <vt:lpstr>游ゴシック</vt:lpstr>
      <vt:lpstr>游ゴシック Light</vt:lpstr>
      <vt:lpstr>Arial</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55</cp:revision>
  <dcterms:created xsi:type="dcterms:W3CDTF">2020-02-10T00:23:43Z</dcterms:created>
  <dcterms:modified xsi:type="dcterms:W3CDTF">2020-07-24T13:41:50Z</dcterms:modified>
</cp:coreProperties>
</file>